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3" r:id="rId2"/>
  </p:sldMasterIdLst>
  <p:notesMasterIdLst>
    <p:notesMasterId r:id="rId28"/>
  </p:notesMasterIdLst>
  <p:sldIdLst>
    <p:sldId id="812" r:id="rId3"/>
    <p:sldId id="879" r:id="rId4"/>
    <p:sldId id="792" r:id="rId5"/>
    <p:sldId id="871" r:id="rId6"/>
    <p:sldId id="768" r:id="rId7"/>
    <p:sldId id="777" r:id="rId8"/>
    <p:sldId id="880" r:id="rId9"/>
    <p:sldId id="872" r:id="rId10"/>
    <p:sldId id="866" r:id="rId11"/>
    <p:sldId id="852" r:id="rId12"/>
    <p:sldId id="892" r:id="rId13"/>
    <p:sldId id="878" r:id="rId14"/>
    <p:sldId id="849" r:id="rId15"/>
    <p:sldId id="840" r:id="rId16"/>
    <p:sldId id="877" r:id="rId17"/>
    <p:sldId id="797" r:id="rId18"/>
    <p:sldId id="885" r:id="rId19"/>
    <p:sldId id="884" r:id="rId20"/>
    <p:sldId id="888" r:id="rId21"/>
    <p:sldId id="886" r:id="rId22"/>
    <p:sldId id="893" r:id="rId23"/>
    <p:sldId id="894" r:id="rId24"/>
    <p:sldId id="889" r:id="rId25"/>
    <p:sldId id="890" r:id="rId26"/>
    <p:sldId id="891"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EAFBB4-183D-44C5-802C-C4F64C1762CF}" v="71" dt="2026-02-12T09:16:5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95" d="100"/>
          <a:sy n="95" d="100"/>
        </p:scale>
        <p:origin x="396" y="96"/>
      </p:cViewPr>
      <p:guideLst/>
    </p:cSldViewPr>
  </p:slideViewPr>
  <p:outlineViewPr>
    <p:cViewPr>
      <p:scale>
        <a:sx n="33" d="100"/>
        <a:sy n="33" d="100"/>
      </p:scale>
      <p:origin x="0" y="-16146"/>
    </p:cViewPr>
  </p:outlineViewPr>
  <p:notesTextViewPr>
    <p:cViewPr>
      <p:scale>
        <a:sx n="1" d="1"/>
        <a:sy n="1" d="1"/>
      </p:scale>
      <p:origin x="0" y="0"/>
    </p:cViewPr>
  </p:notesTextViewPr>
  <p:sorterViewPr>
    <p:cViewPr>
      <p:scale>
        <a:sx n="180" d="100"/>
        <a:sy n="180" d="100"/>
      </p:scale>
      <p:origin x="0" y="-110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Baden" userId="a9e84df6-614f-4d46-a869-5d0f7db421e8" providerId="ADAL" clId="{466326C3-14BA-4B03-A769-E69F234A9CCD}"/>
    <pc:docChg chg="custSel addSld delSld modSld sldOrd">
      <pc:chgData name="Denise Baden" userId="a9e84df6-614f-4d46-a869-5d0f7db421e8" providerId="ADAL" clId="{466326C3-14BA-4B03-A769-E69F234A9CCD}" dt="2026-02-12T09:16:50.493" v="363" actId="27636"/>
      <pc:docMkLst>
        <pc:docMk/>
      </pc:docMkLst>
      <pc:sldChg chg="ord">
        <pc:chgData name="Denise Baden" userId="a9e84df6-614f-4d46-a869-5d0f7db421e8" providerId="ADAL" clId="{466326C3-14BA-4B03-A769-E69F234A9CCD}" dt="2026-02-01T17:32:21.797" v="28"/>
        <pc:sldMkLst>
          <pc:docMk/>
          <pc:sldMk cId="2465729775" sldId="768"/>
        </pc:sldMkLst>
      </pc:sldChg>
      <pc:sldChg chg="ord">
        <pc:chgData name="Denise Baden" userId="a9e84df6-614f-4d46-a869-5d0f7db421e8" providerId="ADAL" clId="{466326C3-14BA-4B03-A769-E69F234A9CCD}" dt="2026-02-01T17:32:33.633" v="30"/>
        <pc:sldMkLst>
          <pc:docMk/>
          <pc:sldMk cId="338099953" sldId="777"/>
        </pc:sldMkLst>
      </pc:sldChg>
      <pc:sldChg chg="modSp mod">
        <pc:chgData name="Denise Baden" userId="a9e84df6-614f-4d46-a869-5d0f7db421e8" providerId="ADAL" clId="{466326C3-14BA-4B03-A769-E69F234A9CCD}" dt="2026-02-12T09:16:50.493" v="363" actId="27636"/>
        <pc:sldMkLst>
          <pc:docMk/>
          <pc:sldMk cId="3584748177" sldId="812"/>
        </pc:sldMkLst>
        <pc:spChg chg="mod">
          <ac:chgData name="Denise Baden" userId="a9e84df6-614f-4d46-a869-5d0f7db421e8" providerId="ADAL" clId="{466326C3-14BA-4B03-A769-E69F234A9CCD}" dt="2026-02-12T09:16:50.493" v="363" actId="27636"/>
          <ac:spMkLst>
            <pc:docMk/>
            <pc:sldMk cId="3584748177" sldId="812"/>
            <ac:spMk id="2" creationId="{C083A6C2-0E0D-489A-95BE-36481A12E0D1}"/>
          </ac:spMkLst>
        </pc:spChg>
        <pc:spChg chg="mod">
          <ac:chgData name="Denise Baden" userId="a9e84df6-614f-4d46-a869-5d0f7db421e8" providerId="ADAL" clId="{466326C3-14BA-4B03-A769-E69F234A9CCD}" dt="2026-02-01T17:31:37.356" v="26" actId="6549"/>
          <ac:spMkLst>
            <pc:docMk/>
            <pc:sldMk cId="3584748177" sldId="812"/>
            <ac:spMk id="3" creationId="{F68871AD-9F01-415C-916D-F5561ABD4856}"/>
          </ac:spMkLst>
        </pc:spChg>
      </pc:sldChg>
      <pc:sldChg chg="ord">
        <pc:chgData name="Denise Baden" userId="a9e84df6-614f-4d46-a869-5d0f7db421e8" providerId="ADAL" clId="{466326C3-14BA-4B03-A769-E69F234A9CCD}" dt="2026-02-01T17:32:41.758" v="32"/>
        <pc:sldMkLst>
          <pc:docMk/>
          <pc:sldMk cId="2603735964" sldId="866"/>
        </pc:sldMkLst>
      </pc:sldChg>
      <pc:sldChg chg="add del ord">
        <pc:chgData name="Denise Baden" userId="a9e84df6-614f-4d46-a869-5d0f7db421e8" providerId="ADAL" clId="{466326C3-14BA-4B03-A769-E69F234A9CCD}" dt="2026-02-01T17:47:34.066" v="328"/>
        <pc:sldMkLst>
          <pc:docMk/>
          <pc:sldMk cId="978617805" sldId="872"/>
        </pc:sldMkLst>
      </pc:sldChg>
      <pc:sldChg chg="addSp delSp modSp mod">
        <pc:chgData name="Denise Baden" userId="a9e84df6-614f-4d46-a869-5d0f7db421e8" providerId="ADAL" clId="{466326C3-14BA-4B03-A769-E69F234A9CCD}" dt="2026-02-01T17:36:27.436" v="70" actId="20577"/>
        <pc:sldMkLst>
          <pc:docMk/>
          <pc:sldMk cId="22428160" sldId="878"/>
        </pc:sldMkLst>
        <pc:spChg chg="mod">
          <ac:chgData name="Denise Baden" userId="a9e84df6-614f-4d46-a869-5d0f7db421e8" providerId="ADAL" clId="{466326C3-14BA-4B03-A769-E69F234A9CCD}" dt="2026-02-01T17:36:27.436" v="70" actId="20577"/>
          <ac:spMkLst>
            <pc:docMk/>
            <pc:sldMk cId="22428160" sldId="878"/>
            <ac:spMk id="3" creationId="{00000000-0000-0000-0000-000000000000}"/>
          </ac:spMkLst>
        </pc:spChg>
        <pc:picChg chg="add mod">
          <ac:chgData name="Denise Baden" userId="a9e84df6-614f-4d46-a869-5d0f7db421e8" providerId="ADAL" clId="{466326C3-14BA-4B03-A769-E69F234A9CCD}" dt="2026-02-01T17:35:34.619" v="55" actId="1076"/>
          <ac:picMkLst>
            <pc:docMk/>
            <pc:sldMk cId="22428160" sldId="878"/>
            <ac:picMk id="7" creationId="{6C79D298-1ED7-5CAF-926D-ACFE93A16E24}"/>
          </ac:picMkLst>
        </pc:picChg>
      </pc:sldChg>
      <pc:sldChg chg="modSp mod">
        <pc:chgData name="Denise Baden" userId="a9e84df6-614f-4d46-a869-5d0f7db421e8" providerId="ADAL" clId="{466326C3-14BA-4B03-A769-E69F234A9CCD}" dt="2026-02-01T17:47:11.022" v="327" actId="27636"/>
        <pc:sldMkLst>
          <pc:docMk/>
          <pc:sldMk cId="2027367071" sldId="879"/>
        </pc:sldMkLst>
        <pc:spChg chg="mod">
          <ac:chgData name="Denise Baden" userId="a9e84df6-614f-4d46-a869-5d0f7db421e8" providerId="ADAL" clId="{466326C3-14BA-4B03-A769-E69F234A9CCD}" dt="2026-02-01T17:47:11.022" v="327" actId="27636"/>
          <ac:spMkLst>
            <pc:docMk/>
            <pc:sldMk cId="2027367071" sldId="879"/>
            <ac:spMk id="3" creationId="{00000000-0000-0000-0000-000000000000}"/>
          </ac:spMkLst>
        </pc:spChg>
      </pc:sldChg>
      <pc:sldChg chg="modSp mod ord">
        <pc:chgData name="Denise Baden" userId="a9e84df6-614f-4d46-a869-5d0f7db421e8" providerId="ADAL" clId="{466326C3-14BA-4B03-A769-E69F234A9CCD}" dt="2026-02-01T17:38:48.240" v="118" actId="6549"/>
        <pc:sldMkLst>
          <pc:docMk/>
          <pc:sldMk cId="2701391862" sldId="880"/>
        </pc:sldMkLst>
        <pc:spChg chg="mod">
          <ac:chgData name="Denise Baden" userId="a9e84df6-614f-4d46-a869-5d0f7db421e8" providerId="ADAL" clId="{466326C3-14BA-4B03-A769-E69F234A9CCD}" dt="2026-02-01T17:38:29.838" v="80" actId="6549"/>
          <ac:spMkLst>
            <pc:docMk/>
            <pc:sldMk cId="2701391862" sldId="880"/>
            <ac:spMk id="2" creationId="{4534DD13-40EE-9537-2CF8-D163DADD1238}"/>
          </ac:spMkLst>
        </pc:spChg>
        <pc:spChg chg="mod">
          <ac:chgData name="Denise Baden" userId="a9e84df6-614f-4d46-a869-5d0f7db421e8" providerId="ADAL" clId="{466326C3-14BA-4B03-A769-E69F234A9CCD}" dt="2026-02-01T17:38:48.240" v="118" actId="6549"/>
          <ac:spMkLst>
            <pc:docMk/>
            <pc:sldMk cId="2701391862" sldId="880"/>
            <ac:spMk id="3" creationId="{51F9A4B2-8232-17BA-F87B-FA2F239C760E}"/>
          </ac:spMkLst>
        </pc:spChg>
      </pc:sldChg>
      <pc:sldChg chg="ord">
        <pc:chgData name="Denise Baden" userId="a9e84df6-614f-4d46-a869-5d0f7db421e8" providerId="ADAL" clId="{466326C3-14BA-4B03-A769-E69F234A9CCD}" dt="2026-02-01T17:37:32.034" v="74"/>
        <pc:sldMkLst>
          <pc:docMk/>
          <pc:sldMk cId="2567938882" sldId="884"/>
        </pc:sldMkLst>
      </pc:sldChg>
      <pc:sldChg chg="ord">
        <pc:chgData name="Denise Baden" userId="a9e84df6-614f-4d46-a869-5d0f7db421e8" providerId="ADAL" clId="{466326C3-14BA-4B03-A769-E69F234A9CCD}" dt="2026-02-01T17:37:21.362" v="72"/>
        <pc:sldMkLst>
          <pc:docMk/>
          <pc:sldMk cId="437283762" sldId="885"/>
        </pc:sldMkLst>
      </pc:sldChg>
      <pc:sldChg chg="ord">
        <pc:chgData name="Denise Baden" userId="a9e84df6-614f-4d46-a869-5d0f7db421e8" providerId="ADAL" clId="{466326C3-14BA-4B03-A769-E69F234A9CCD}" dt="2026-02-01T17:37:37.239" v="76"/>
        <pc:sldMkLst>
          <pc:docMk/>
          <pc:sldMk cId="582929735" sldId="888"/>
        </pc:sldMkLst>
      </pc:sldChg>
      <pc:sldChg chg="modSp add mod ord">
        <pc:chgData name="Denise Baden" userId="a9e84df6-614f-4d46-a869-5d0f7db421e8" providerId="ADAL" clId="{466326C3-14BA-4B03-A769-E69F234A9CCD}" dt="2026-02-01T17:34:33.156" v="49"/>
        <pc:sldMkLst>
          <pc:docMk/>
          <pc:sldMk cId="2230513060" sldId="892"/>
        </pc:sldMkLst>
        <pc:spChg chg="mod">
          <ac:chgData name="Denise Baden" userId="a9e84df6-614f-4d46-a869-5d0f7db421e8" providerId="ADAL" clId="{466326C3-14BA-4B03-A769-E69F234A9CCD}" dt="2026-02-01T17:34:19.197" v="47" actId="27636"/>
          <ac:spMkLst>
            <pc:docMk/>
            <pc:sldMk cId="2230513060" sldId="892"/>
            <ac:spMk id="3" creationId="{1938E0BA-4578-37FC-A21D-AC7E27983160}"/>
          </ac:spMkLst>
        </pc:spChg>
      </pc:sldChg>
      <pc:sldChg chg="addSp delSp modSp new mod">
        <pc:chgData name="Denise Baden" userId="a9e84df6-614f-4d46-a869-5d0f7db421e8" providerId="ADAL" clId="{466326C3-14BA-4B03-A769-E69F234A9CCD}" dt="2026-02-01T17:45:16.805" v="319" actId="14100"/>
        <pc:sldMkLst>
          <pc:docMk/>
          <pc:sldMk cId="38240408" sldId="893"/>
        </pc:sldMkLst>
        <pc:spChg chg="mod">
          <ac:chgData name="Denise Baden" userId="a9e84df6-614f-4d46-a869-5d0f7db421e8" providerId="ADAL" clId="{466326C3-14BA-4B03-A769-E69F234A9CCD}" dt="2026-02-01T17:39:45.022" v="150" actId="20577"/>
          <ac:spMkLst>
            <pc:docMk/>
            <pc:sldMk cId="38240408" sldId="893"/>
            <ac:spMk id="2" creationId="{BD7B84C1-99A6-7228-A457-2178A00FCC22}"/>
          </ac:spMkLst>
        </pc:spChg>
        <pc:picChg chg="add mod">
          <ac:chgData name="Denise Baden" userId="a9e84df6-614f-4d46-a869-5d0f7db421e8" providerId="ADAL" clId="{466326C3-14BA-4B03-A769-E69F234A9CCD}" dt="2026-02-01T17:45:16.805" v="319" actId="14100"/>
          <ac:picMkLst>
            <pc:docMk/>
            <pc:sldMk cId="38240408" sldId="893"/>
            <ac:picMk id="5" creationId="{F5387DAD-B6E9-33E4-841E-B3C26E609204}"/>
          </ac:picMkLst>
        </pc:picChg>
      </pc:sldChg>
      <pc:sldChg chg="addSp delSp modSp add mod modClrScheme chgLayout">
        <pc:chgData name="Denise Baden" userId="a9e84df6-614f-4d46-a869-5d0f7db421e8" providerId="ADAL" clId="{466326C3-14BA-4B03-A769-E69F234A9CCD}" dt="2026-02-01T17:45:02.740" v="317" actId="5793"/>
        <pc:sldMkLst>
          <pc:docMk/>
          <pc:sldMk cId="4176044602" sldId="894"/>
        </pc:sldMkLst>
        <pc:spChg chg="mod ord">
          <ac:chgData name="Denise Baden" userId="a9e84df6-614f-4d46-a869-5d0f7db421e8" providerId="ADAL" clId="{466326C3-14BA-4B03-A769-E69F234A9CCD}" dt="2026-02-01T17:41:23.022" v="159" actId="700"/>
          <ac:spMkLst>
            <pc:docMk/>
            <pc:sldMk cId="4176044602" sldId="894"/>
            <ac:spMk id="2" creationId="{95781C0C-4CE5-04D8-6D3F-9E46E806A55A}"/>
          </ac:spMkLst>
        </pc:spChg>
        <pc:spChg chg="mod ord">
          <ac:chgData name="Denise Baden" userId="a9e84df6-614f-4d46-a869-5d0f7db421e8" providerId="ADAL" clId="{466326C3-14BA-4B03-A769-E69F234A9CCD}" dt="2026-02-01T17:41:23.022" v="159" actId="700"/>
          <ac:spMkLst>
            <pc:docMk/>
            <pc:sldMk cId="4176044602" sldId="894"/>
            <ac:spMk id="4" creationId="{8F74AF99-10A4-1E1F-E759-068F78301353}"/>
          </ac:spMkLst>
        </pc:spChg>
        <pc:spChg chg="add mod ord">
          <ac:chgData name="Denise Baden" userId="a9e84df6-614f-4d46-a869-5d0f7db421e8" providerId="ADAL" clId="{466326C3-14BA-4B03-A769-E69F234A9CCD}" dt="2026-02-01T17:41:23.022" v="159" actId="700"/>
          <ac:spMkLst>
            <pc:docMk/>
            <pc:sldMk cId="4176044602" sldId="894"/>
            <ac:spMk id="12" creationId="{A664D273-647B-DFF1-60A7-86241EF0FBE9}"/>
          </ac:spMkLst>
        </pc:spChg>
        <pc:spChg chg="add mod ord">
          <ac:chgData name="Denise Baden" userId="a9e84df6-614f-4d46-a869-5d0f7db421e8" providerId="ADAL" clId="{466326C3-14BA-4B03-A769-E69F234A9CCD}" dt="2026-02-01T17:45:02.740" v="317" actId="5793"/>
          <ac:spMkLst>
            <pc:docMk/>
            <pc:sldMk cId="4176044602" sldId="894"/>
            <ac:spMk id="14" creationId="{D92DF5D4-8FB5-338A-94A4-179F26E5A6F8}"/>
          </ac:spMkLst>
        </pc:spChg>
        <pc:picChg chg="add mod ord modCrop">
          <ac:chgData name="Denise Baden" userId="a9e84df6-614f-4d46-a869-5d0f7db421e8" providerId="ADAL" clId="{466326C3-14BA-4B03-A769-E69F234A9CCD}" dt="2026-02-01T17:41:52.604" v="166" actId="14100"/>
          <ac:picMkLst>
            <pc:docMk/>
            <pc:sldMk cId="4176044602" sldId="894"/>
            <ac:picMk id="11" creationId="{24CF8605-E595-B1CE-22D8-EA2C3CDDA9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B12-E72F-429B-BD27-CA0CF4D63B0C}" type="datetimeFigureOut">
              <a:rPr lang="en-GB" smtClean="0"/>
              <a:t>12/02/2026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5953-1D17-4B72-BFBF-CF076CAB382B}" type="slidenum">
              <a:rPr lang="en-GB" smtClean="0"/>
              <a:t>‹#›</a:t>
            </a:fld>
            <a:endParaRPr lang="en-GB" dirty="0"/>
          </a:p>
        </p:txBody>
      </p:sp>
    </p:spTree>
    <p:extLst>
      <p:ext uri="{BB962C8B-B14F-4D97-AF65-F5344CB8AC3E}">
        <p14:creationId xmlns:p14="http://schemas.microsoft.com/office/powerpoint/2010/main" val="60324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a:solidFill>
                  <a:schemeClr val="tx1"/>
                </a:solidFill>
                <a:latin typeface="Lucida Sans" panose="020B0602030504020204" pitchFamily="34" charset="0"/>
                <a:ea typeface="MS PGothic" panose="020B0600070205080204" pitchFamily="34" charset="-128"/>
              </a:defRPr>
            </a:lvl1pPr>
            <a:lvl2pPr marL="742950" indent="-285750" algn="ctr">
              <a:defRPr sz="1200">
                <a:solidFill>
                  <a:schemeClr val="tx1"/>
                </a:solidFill>
                <a:latin typeface="Lucida Sans" panose="020B0602030504020204" pitchFamily="34" charset="0"/>
                <a:ea typeface="MS PGothic" panose="020B0600070205080204" pitchFamily="34" charset="-128"/>
              </a:defRPr>
            </a:lvl2pPr>
            <a:lvl3pPr marL="1143000" indent="-228600" algn="ctr">
              <a:defRPr sz="1200">
                <a:solidFill>
                  <a:schemeClr val="tx1"/>
                </a:solidFill>
                <a:latin typeface="Lucida Sans" panose="020B0602030504020204" pitchFamily="34" charset="0"/>
                <a:ea typeface="MS PGothic" panose="020B0600070205080204" pitchFamily="34" charset="-128"/>
              </a:defRPr>
            </a:lvl3pPr>
            <a:lvl4pPr marL="1600200" indent="-228600" algn="ctr">
              <a:defRPr sz="1200">
                <a:solidFill>
                  <a:schemeClr val="tx1"/>
                </a:solidFill>
                <a:latin typeface="Lucida Sans" panose="020B0602030504020204" pitchFamily="34" charset="0"/>
                <a:ea typeface="MS PGothic" panose="020B0600070205080204" pitchFamily="34" charset="-128"/>
              </a:defRPr>
            </a:lvl4pPr>
            <a:lvl5pPr marL="2057400" indent="-228600" algn="ctr">
              <a:defRPr sz="1200">
                <a:solidFill>
                  <a:schemeClr val="tx1"/>
                </a:solidFill>
                <a:latin typeface="Lucida Sans" panose="020B0602030504020204" pitchFamily="34" charset="0"/>
                <a:ea typeface="MS PGothic" panose="020B0600070205080204" pitchFamily="34" charset="-128"/>
              </a:defRPr>
            </a:lvl5pPr>
            <a:lvl6pPr marL="2514600" indent="-228600" algn="ctr"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algn="ctr"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algn="ctr"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algn="ctr"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marL="0" marR="0" lvl="0" indent="0" algn="r" defTabSz="954011" rtl="0" eaLnBrk="1" fontAlgn="base" latinLnBrk="0" hangingPunct="1">
              <a:lnSpc>
                <a:spcPct val="100000"/>
              </a:lnSpc>
              <a:spcBef>
                <a:spcPct val="0"/>
              </a:spcBef>
              <a:spcAft>
                <a:spcPct val="0"/>
              </a:spcAft>
              <a:buClrTx/>
              <a:buSzTx/>
              <a:buFontTx/>
              <a:buNone/>
              <a:tabLst/>
              <a:defRPr/>
            </a:pPr>
            <a:fld id="{E1734099-263B-4F4D-9D2E-8B68AA671C08}"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54011"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566739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ChangeArrowheads="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72F381-4B11-4CBE-98BB-0FBE36C61A69}"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9051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54011" rtl="0" eaLnBrk="1" fontAlgn="base" latinLnBrk="0" hangingPunct="1">
              <a:lnSpc>
                <a:spcPct val="100000"/>
              </a:lnSpc>
              <a:spcBef>
                <a:spcPct val="0"/>
              </a:spcBef>
              <a:spcAft>
                <a:spcPct val="0"/>
              </a:spcAft>
              <a:buClrTx/>
              <a:buSzTx/>
              <a:buFontTx/>
              <a:buNone/>
              <a:tabLst/>
              <a:defRPr/>
            </a:pPr>
            <a:fld id="{06765269-C89E-4139-B9A7-04407CE550D5}"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54011" rtl="0" eaLnBrk="1" fontAlgn="base" latinLnBrk="0" hangingPunct="1">
                <a:lnSpc>
                  <a:spcPct val="100000"/>
                </a:lnSpc>
                <a:spcBef>
                  <a:spcPct val="0"/>
                </a:spcBef>
                <a:spcAft>
                  <a:spcPct val="0"/>
                </a:spcAft>
                <a:buClrTx/>
                <a:buSzTx/>
                <a:buFontTx/>
                <a:buNone/>
                <a:tabLst/>
                <a:defRPr/>
              </a:pPr>
              <a:t>10</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716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35953-1D17-4B72-BFBF-CF076CAB38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259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05833" y="3200400"/>
            <a:ext cx="12297833"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algn="ctr">
              <a:defRPr/>
            </a:pPr>
            <a:endParaRPr lang="en-US" altLang="en-US" sz="1200" dirty="0"/>
          </a:p>
        </p:txBody>
      </p:sp>
      <p:sp>
        <p:nvSpPr>
          <p:cNvPr id="5" name="Rectangle 1032"/>
          <p:cNvSpPr>
            <a:spLocks noChangeArrowheads="1"/>
          </p:cNvSpPr>
          <p:nvPr/>
        </p:nvSpPr>
        <p:spPr bwMode="auto">
          <a:xfrm>
            <a:off x="-105833" y="0"/>
            <a:ext cx="12297833"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algn="ctr">
              <a:defRPr/>
            </a:pPr>
            <a:endParaRPr lang="en-US" altLang="en-US" sz="2400" dirty="0">
              <a:latin typeface="Arial" panose="020B0604020202020204" pitchFamily="34"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outhamptonBusinessSchool_(Whi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433" y="331789"/>
            <a:ext cx="1509184"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431800" y="1700214"/>
            <a:ext cx="11328400" cy="2160587"/>
          </a:xfrm>
        </p:spPr>
        <p:txBody>
          <a:bodyPr lIns="91440"/>
          <a:lstStyle>
            <a:lvl1pPr>
              <a:defRPr sz="7500">
                <a:solidFill>
                  <a:schemeClr val="bg1"/>
                </a:solidFill>
              </a:defRPr>
            </a:lvl1pPr>
          </a:lstStyle>
          <a:p>
            <a:pPr lvl="0"/>
            <a:r>
              <a:rPr lang="en-GB" altLang="en-US" noProof="0"/>
              <a:t>Click to edit Master title style</a:t>
            </a:r>
          </a:p>
        </p:txBody>
      </p:sp>
      <p:sp>
        <p:nvSpPr>
          <p:cNvPr id="10243" name="Rectangle 1027"/>
          <p:cNvSpPr>
            <a:spLocks noGrp="1" noChangeArrowheads="1"/>
          </p:cNvSpPr>
          <p:nvPr>
            <p:ph type="subTitle" idx="1"/>
          </p:nvPr>
        </p:nvSpPr>
        <p:spPr>
          <a:xfrm>
            <a:off x="431800" y="3933825"/>
            <a:ext cx="11328400" cy="1752600"/>
          </a:xfrm>
        </p:spPr>
        <p:txBody>
          <a:bodyPr lIns="91440"/>
          <a:lstStyle>
            <a:lvl1pPr marL="0" indent="0">
              <a:buFontTx/>
              <a:buNone/>
              <a:defRPr sz="3500">
                <a:solidFill>
                  <a:schemeClr val="accent1"/>
                </a:solidFill>
              </a:defRPr>
            </a:lvl1pPr>
          </a:lstStyle>
          <a:p>
            <a:pPr lvl="0"/>
            <a:r>
              <a:rPr lang="en-GB" altLang="en-US" noProof="0"/>
              <a:t>Click to edit Master subtitle style</a:t>
            </a:r>
          </a:p>
        </p:txBody>
      </p:sp>
      <p:sp>
        <p:nvSpPr>
          <p:cNvPr id="8" name="Rectangle 1030"/>
          <p:cNvSpPr>
            <a:spLocks noGrp="1" noChangeArrowheads="1"/>
          </p:cNvSpPr>
          <p:nvPr>
            <p:ph type="sldNum" sz="quarter" idx="10"/>
          </p:nvPr>
        </p:nvSpPr>
        <p:spPr>
          <a:xfrm>
            <a:off x="8737600" y="6245225"/>
            <a:ext cx="2844800" cy="476250"/>
          </a:xfrm>
        </p:spPr>
        <p:txBody>
          <a:bodyPr rIns="91440"/>
          <a:lstStyle>
            <a:lvl1pPr>
              <a:defRPr>
                <a:latin typeface="Arial" panose="020B0604020202020204" pitchFamily="34" charset="0"/>
              </a:defRPr>
            </a:lvl1pPr>
          </a:lstStyle>
          <a:p>
            <a:pPr>
              <a:defRPr/>
            </a:pPr>
            <a:fld id="{00245860-58EC-4933-B975-B34A3E0952AE}" type="slidenum">
              <a:rPr lang="en-GB" altLang="en-US"/>
              <a:pPr>
                <a:defRPr/>
              </a:pPr>
              <a:t>‹#›</a:t>
            </a:fld>
            <a:endParaRPr lang="en-GB" altLang="en-US" dirty="0"/>
          </a:p>
        </p:txBody>
      </p:sp>
    </p:spTree>
    <p:extLst>
      <p:ext uri="{BB962C8B-B14F-4D97-AF65-F5344CB8AC3E}">
        <p14:creationId xmlns:p14="http://schemas.microsoft.com/office/powerpoint/2010/main" val="158174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1800" y="1051520"/>
            <a:ext cx="11328400" cy="6492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31800" y="1834480"/>
            <a:ext cx="5562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hart Placeholder 3"/>
          <p:cNvSpPr>
            <a:spLocks noGrp="1"/>
          </p:cNvSpPr>
          <p:nvPr>
            <p:ph type="chart" sz="half" idx="2"/>
          </p:nvPr>
        </p:nvSpPr>
        <p:spPr>
          <a:xfrm>
            <a:off x="6197600" y="1834480"/>
            <a:ext cx="5562600" cy="4114800"/>
          </a:xfrm>
        </p:spPr>
        <p:txBody>
          <a:bodyPr/>
          <a:lstStyle/>
          <a:p>
            <a:pPr lvl="0"/>
            <a:endParaRPr lang="en-GB"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F3EB47F-A620-46F6-A821-9F429793DF81}" type="slidenum">
              <a:rPr lang="en-GB" altLang="en-US"/>
              <a:pPr>
                <a:defRPr/>
              </a:pPr>
              <a:t>‹#›</a:t>
            </a:fld>
            <a:endParaRPr lang="en-GB" altLang="en-US" dirty="0"/>
          </a:p>
        </p:txBody>
      </p:sp>
    </p:spTree>
    <p:extLst>
      <p:ext uri="{BB962C8B-B14F-4D97-AF65-F5344CB8AC3E}">
        <p14:creationId xmlns:p14="http://schemas.microsoft.com/office/powerpoint/2010/main" val="1552791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1051520"/>
            <a:ext cx="11328400" cy="649288"/>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431800" y="1834480"/>
            <a:ext cx="11328400" cy="4114800"/>
          </a:xfrm>
        </p:spPr>
        <p:txBody>
          <a:bodyPr/>
          <a:lstStyle/>
          <a:p>
            <a:pPr lvl="0"/>
            <a:endParaRPr lang="en-GB"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28470E2-AC8C-45C7-A5A0-14D63C4C910B}" type="slidenum">
              <a:rPr lang="en-GB" altLang="en-US"/>
              <a:pPr>
                <a:defRPr/>
              </a:pPr>
              <a:t>‹#›</a:t>
            </a:fld>
            <a:endParaRPr lang="en-GB" altLang="en-US" dirty="0"/>
          </a:p>
        </p:txBody>
      </p:sp>
    </p:spTree>
    <p:extLst>
      <p:ext uri="{BB962C8B-B14F-4D97-AF65-F5344CB8AC3E}">
        <p14:creationId xmlns:p14="http://schemas.microsoft.com/office/powerpoint/2010/main" val="404612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pPr>
              <a:defRPr/>
            </a:pPr>
            <a:fld id="{00245860-58EC-4933-B975-B34A3E0952AE}" type="slidenum">
              <a:rPr lang="en-GB" altLang="en-US" smtClean="0"/>
              <a:pPr>
                <a:defRPr/>
              </a:pPr>
              <a:t>‹#›</a:t>
            </a:fld>
            <a:endParaRPr lang="en-GB" alt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SouthamptonBusinessSchool_(White).eps">
            <a:extLst>
              <a:ext uri="{FF2B5EF4-FFF2-40B4-BE49-F238E27FC236}">
                <a16:creationId xmlns:a16="http://schemas.microsoft.com/office/drawing/2014/main" id="{86255A7E-AA66-4E0C-86AE-0672EA3D51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433" y="331789"/>
            <a:ext cx="1509184"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241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A847BDEB-C369-420E-960E-7C434D597317}" type="slidenum">
              <a:rPr lang="en-GB" altLang="en-US" smtClean="0"/>
              <a:pPr>
                <a:defRPr/>
              </a:pPr>
              <a:t>‹#›</a:t>
            </a:fld>
            <a:endParaRPr lang="en-GB" alt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867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D639F51C-8308-477C-8263-53FDCCD5758E}" type="slidenum">
              <a:rPr lang="en-GB" altLang="en-US" smtClean="0"/>
              <a:pPr>
                <a:defRPr/>
              </a:pPr>
              <a:t>‹#›</a:t>
            </a:fld>
            <a:endParaRPr lang="en-GB" alt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4612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AFFD12DA-7A8F-4BFA-8EB1-85A2BA70C003}" type="slidenum">
              <a:rPr lang="en-GB" altLang="en-US" smtClean="0"/>
              <a:pPr>
                <a:defRPr/>
              </a:pPr>
              <a:t>‹#›</a:t>
            </a:fld>
            <a:endParaRPr lang="en-GB" alt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8464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8B8CC9E8-41EE-465D-926D-0107EA623944}" type="slidenum">
              <a:rPr lang="en-GB" altLang="en-US" smtClean="0"/>
              <a:pPr>
                <a:defRPr/>
              </a:pPr>
              <a:t>‹#›</a:t>
            </a:fld>
            <a:endParaRPr lang="en-GB" alt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259668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0D66ADD4-C027-4CAF-9C2E-C8D5DA528E02}" type="slidenum">
              <a:rPr lang="en-GB" altLang="en-US" smtClean="0"/>
              <a:pPr>
                <a:defRPr/>
              </a:pPr>
              <a:t>‹#›</a:t>
            </a:fld>
            <a:endParaRPr lang="en-GB" alt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775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35411066-2008-4147-8B51-B6D3144442FF}" type="slidenum">
              <a:rPr lang="en-GB" altLang="en-US" smtClean="0"/>
              <a:pPr>
                <a:defRPr/>
              </a:pPr>
              <a:t>‹#›</a:t>
            </a:fld>
            <a:endParaRPr lang="en-GB" altLang="en-US" dirty="0"/>
          </a:p>
        </p:txBody>
      </p:sp>
    </p:spTree>
    <p:extLst>
      <p:ext uri="{BB962C8B-B14F-4D97-AF65-F5344CB8AC3E}">
        <p14:creationId xmlns:p14="http://schemas.microsoft.com/office/powerpoint/2010/main" val="708905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8B8CC9E8-41EE-465D-926D-0107EA623944}" type="slidenum">
              <a:rPr lang="en-GB" altLang="en-US" smtClean="0"/>
              <a:pPr>
                <a:defRPr/>
              </a:pPr>
              <a:t>‹#›</a:t>
            </a:fld>
            <a:endParaRPr lang="en-GB" alt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828867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847BDEB-C369-420E-960E-7C434D597317}" type="slidenum">
              <a:rPr lang="en-GB" altLang="en-US"/>
              <a:pPr>
                <a:defRPr/>
              </a:pPr>
              <a:t>‹#›</a:t>
            </a:fld>
            <a:endParaRPr lang="en-GB" altLang="en-US" dirty="0"/>
          </a:p>
        </p:txBody>
      </p:sp>
    </p:spTree>
    <p:extLst>
      <p:ext uri="{BB962C8B-B14F-4D97-AF65-F5344CB8AC3E}">
        <p14:creationId xmlns:p14="http://schemas.microsoft.com/office/powerpoint/2010/main" val="1551001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defRPr/>
            </a:pPr>
            <a:endParaRPr lang="en-US" altLang="en-US" dirty="0"/>
          </a:p>
        </p:txBody>
      </p:sp>
      <p:sp>
        <p:nvSpPr>
          <p:cNvPr id="6" name="Footer Placeholder 5"/>
          <p:cNvSpPr>
            <a:spLocks noGrp="1"/>
          </p:cNvSpPr>
          <p:nvPr>
            <p:ph type="ftr" sz="quarter" idx="11"/>
          </p:nvPr>
        </p:nvSpPr>
        <p:spPr>
          <a:xfrm>
            <a:off x="1447382" y="318640"/>
            <a:ext cx="5541004" cy="320931"/>
          </a:xfrm>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0FB75590-7A37-42AA-BA1F-03F1523E64B3}" type="slidenum">
              <a:rPr lang="en-GB" altLang="en-US" smtClean="0"/>
              <a:pPr>
                <a:defRPr/>
              </a:pPr>
              <a:t>‹#›</a:t>
            </a:fld>
            <a:endParaRPr lang="en-GB" alt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32793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700FD52E-1CFA-4DB7-9FBA-2385444A4B06}" type="slidenum">
              <a:rPr lang="en-GB" altLang="en-US" smtClean="0"/>
              <a:pPr>
                <a:defRPr/>
              </a:pPr>
              <a:t>‹#›</a:t>
            </a:fld>
            <a:endParaRPr lang="en-GB" alt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7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899A4162-A687-4F7E-9360-767732029148}" type="slidenum">
              <a:rPr lang="en-GB" altLang="en-US" smtClean="0"/>
              <a:pPr>
                <a:defRPr/>
              </a:pPr>
              <a:t>‹#›</a:t>
            </a:fld>
            <a:endParaRPr lang="en-GB" alt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905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1800" y="1051520"/>
            <a:ext cx="11328400" cy="6492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431800" y="1834480"/>
            <a:ext cx="5562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hart Placeholder 3"/>
          <p:cNvSpPr>
            <a:spLocks noGrp="1"/>
          </p:cNvSpPr>
          <p:nvPr>
            <p:ph type="chart" sz="half" idx="2"/>
          </p:nvPr>
        </p:nvSpPr>
        <p:spPr>
          <a:xfrm>
            <a:off x="6197600" y="1834480"/>
            <a:ext cx="5562600" cy="4114800"/>
          </a:xfrm>
        </p:spPr>
        <p:txBody>
          <a:bodyPr/>
          <a:lstStyle/>
          <a:p>
            <a:pPr lvl="0"/>
            <a:endParaRPr lang="en-GB"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F3EB47F-A620-46F6-A821-9F429793DF81}" type="slidenum">
              <a:rPr lang="en-GB" altLang="en-US"/>
              <a:pPr>
                <a:defRPr/>
              </a:pPr>
              <a:t>‹#›</a:t>
            </a:fld>
            <a:endParaRPr lang="en-GB" altLang="en-US" dirty="0"/>
          </a:p>
        </p:txBody>
      </p:sp>
    </p:spTree>
    <p:extLst>
      <p:ext uri="{BB962C8B-B14F-4D97-AF65-F5344CB8AC3E}">
        <p14:creationId xmlns:p14="http://schemas.microsoft.com/office/powerpoint/2010/main" val="4363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639F51C-8308-477C-8263-53FDCCD5758E}" type="slidenum">
              <a:rPr lang="en-GB" altLang="en-US"/>
              <a:pPr>
                <a:defRPr/>
              </a:pPr>
              <a:t>‹#›</a:t>
            </a:fld>
            <a:endParaRPr lang="en-GB" altLang="en-US" dirty="0"/>
          </a:p>
        </p:txBody>
      </p:sp>
    </p:spTree>
    <p:extLst>
      <p:ext uri="{BB962C8B-B14F-4D97-AF65-F5344CB8AC3E}">
        <p14:creationId xmlns:p14="http://schemas.microsoft.com/office/powerpoint/2010/main" val="363248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1800" y="1700213"/>
            <a:ext cx="5562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700213"/>
            <a:ext cx="5562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FFD12DA-7A8F-4BFA-8EB1-85A2BA70C003}" type="slidenum">
              <a:rPr lang="en-GB" altLang="en-US"/>
              <a:pPr>
                <a:defRPr/>
              </a:pPr>
              <a:t>‹#›</a:t>
            </a:fld>
            <a:endParaRPr lang="en-GB" altLang="en-US" dirty="0"/>
          </a:p>
        </p:txBody>
      </p:sp>
    </p:spTree>
    <p:extLst>
      <p:ext uri="{BB962C8B-B14F-4D97-AF65-F5344CB8AC3E}">
        <p14:creationId xmlns:p14="http://schemas.microsoft.com/office/powerpoint/2010/main" val="6703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D66ADD4-C027-4CAF-9C2E-C8D5DA528E02}" type="slidenum">
              <a:rPr lang="en-GB" altLang="en-US"/>
              <a:pPr>
                <a:defRPr/>
              </a:pPr>
              <a:t>‹#›</a:t>
            </a:fld>
            <a:endParaRPr lang="en-GB" altLang="en-US" dirty="0"/>
          </a:p>
        </p:txBody>
      </p:sp>
    </p:spTree>
    <p:extLst>
      <p:ext uri="{BB962C8B-B14F-4D97-AF65-F5344CB8AC3E}">
        <p14:creationId xmlns:p14="http://schemas.microsoft.com/office/powerpoint/2010/main" val="25763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5411066-2008-4147-8B51-B6D3144442FF}" type="slidenum">
              <a:rPr lang="en-GB" altLang="en-US"/>
              <a:pPr>
                <a:defRPr/>
              </a:pPr>
              <a:t>‹#›</a:t>
            </a:fld>
            <a:endParaRPr lang="en-GB" altLang="en-US" dirty="0"/>
          </a:p>
        </p:txBody>
      </p:sp>
    </p:spTree>
    <p:extLst>
      <p:ext uri="{BB962C8B-B14F-4D97-AF65-F5344CB8AC3E}">
        <p14:creationId xmlns:p14="http://schemas.microsoft.com/office/powerpoint/2010/main" val="346445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1124744"/>
            <a:ext cx="73152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B75590-7A37-42AA-BA1F-03F1523E64B3}" type="slidenum">
              <a:rPr lang="en-GB" altLang="en-US"/>
              <a:pPr>
                <a:defRPr/>
              </a:pPr>
              <a:t>‹#›</a:t>
            </a:fld>
            <a:endParaRPr lang="en-GB" altLang="en-US" dirty="0"/>
          </a:p>
        </p:txBody>
      </p:sp>
    </p:spTree>
    <p:extLst>
      <p:ext uri="{BB962C8B-B14F-4D97-AF65-F5344CB8AC3E}">
        <p14:creationId xmlns:p14="http://schemas.microsoft.com/office/powerpoint/2010/main" val="1359316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00FD52E-1CFA-4DB7-9FBA-2385444A4B06}" type="slidenum">
              <a:rPr lang="en-GB" altLang="en-US"/>
              <a:pPr>
                <a:defRPr/>
              </a:pPr>
              <a:t>‹#›</a:t>
            </a:fld>
            <a:endParaRPr lang="en-GB" altLang="en-US" dirty="0"/>
          </a:p>
        </p:txBody>
      </p:sp>
    </p:spTree>
    <p:extLst>
      <p:ext uri="{BB962C8B-B14F-4D97-AF65-F5344CB8AC3E}">
        <p14:creationId xmlns:p14="http://schemas.microsoft.com/office/powerpoint/2010/main" val="338131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8101" y="908051"/>
            <a:ext cx="2832100" cy="49069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1801" y="908051"/>
            <a:ext cx="8293100" cy="490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99A4162-A687-4F7E-9360-767732029148}" type="slidenum">
              <a:rPr lang="en-GB" altLang="en-US"/>
              <a:pPr>
                <a:defRPr/>
              </a:pPr>
              <a:t>‹#›</a:t>
            </a:fld>
            <a:endParaRPr lang="en-GB" altLang="en-US" dirty="0"/>
          </a:p>
        </p:txBody>
      </p:sp>
    </p:spTree>
    <p:extLst>
      <p:ext uri="{BB962C8B-B14F-4D97-AF65-F5344CB8AC3E}">
        <p14:creationId xmlns:p14="http://schemas.microsoft.com/office/powerpoint/2010/main" val="197634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105833" y="0"/>
            <a:ext cx="12297833"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algn="ctr">
              <a:defRPr/>
            </a:pPr>
            <a:endParaRPr lang="en-US" altLang="en-US" sz="2400" dirty="0">
              <a:latin typeface="Arial" panose="020B0604020202020204" pitchFamily="34" charset="0"/>
            </a:endParaRPr>
          </a:p>
        </p:txBody>
      </p:sp>
      <p:sp>
        <p:nvSpPr>
          <p:cNvPr id="1027" name="Rectangle 9"/>
          <p:cNvSpPr>
            <a:spLocks noChangeArrowheads="1"/>
          </p:cNvSpPr>
          <p:nvPr/>
        </p:nvSpPr>
        <p:spPr bwMode="auto">
          <a:xfrm>
            <a:off x="-105833" y="3048000"/>
            <a:ext cx="12297833"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pPr algn="ctr">
              <a:defRPr/>
            </a:pPr>
            <a:endParaRPr lang="en-US" altLang="en-US" sz="1200" dirty="0"/>
          </a:p>
        </p:txBody>
      </p:sp>
      <p:sp>
        <p:nvSpPr>
          <p:cNvPr id="1028" name="Rectangle 2"/>
          <p:cNvSpPr>
            <a:spLocks noGrp="1" noChangeArrowheads="1"/>
          </p:cNvSpPr>
          <p:nvPr>
            <p:ph type="title"/>
          </p:nvPr>
        </p:nvSpPr>
        <p:spPr bwMode="auto">
          <a:xfrm>
            <a:off x="431800" y="1050925"/>
            <a:ext cx="113284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title style</a:t>
            </a:r>
          </a:p>
        </p:txBody>
      </p:sp>
      <p:sp>
        <p:nvSpPr>
          <p:cNvPr id="1029" name="Rectangle 3"/>
          <p:cNvSpPr>
            <a:spLocks noGrp="1" noChangeArrowheads="1"/>
          </p:cNvSpPr>
          <p:nvPr>
            <p:ph type="body" idx="1"/>
          </p:nvPr>
        </p:nvSpPr>
        <p:spPr bwMode="auto">
          <a:xfrm>
            <a:off x="431800" y="1835150"/>
            <a:ext cx="11328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a:defRPr/>
            </a:pPr>
            <a:endParaRPr lang="en-US" altLang="en-US" dirty="0"/>
          </a:p>
        </p:txBody>
      </p:sp>
      <p:sp>
        <p:nvSpPr>
          <p:cNvPr id="3" name="Rectangle 5"/>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9169400" y="6308725"/>
            <a:ext cx="2540000" cy="457200"/>
          </a:xfrm>
          <a:prstGeom prst="rect">
            <a:avLst/>
          </a:prstGeom>
          <a:noFill/>
          <a:ln>
            <a:noFill/>
          </a:ln>
        </p:spPr>
        <p:txBody>
          <a:bodyPr vert="horz" wrap="square" lIns="91440" tIns="45720" rIns="0" bIns="45720" numCol="1" anchor="t" anchorCtr="0" compatLnSpc="1">
            <a:prstTxWarp prst="textNoShape">
              <a:avLst/>
            </a:prstTxWarp>
          </a:bodyPr>
          <a:lstStyle>
            <a:lvl1pPr algn="r">
              <a:defRPr sz="1400">
                <a:latin typeface="Georgia" panose="02040502050405020303" pitchFamily="18" charset="0"/>
              </a:defRPr>
            </a:lvl1pPr>
          </a:lstStyle>
          <a:p>
            <a:pPr>
              <a:defRPr/>
            </a:pPr>
            <a:fld id="{8B8CC9E8-41EE-465D-926D-0107EA623944}" type="slidenum">
              <a:rPr lang="en-GB" altLang="en-US"/>
              <a:pPr>
                <a:defRPr/>
              </a:pPr>
              <a:t>‹#›</a:t>
            </a:fld>
            <a:endParaRPr lang="en-GB" altLang="en-US" dirty="0"/>
          </a:p>
        </p:txBody>
      </p:sp>
      <p:pic>
        <p:nvPicPr>
          <p:cNvPr id="1033" name="Picture 7" descr="marine_blue 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DC42240E-32E6-4F53-AFFF-ACCC5A896E6E" descr="2DFBD434-2EC1-40F7-BF7A-829468362EAB@gatew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34433" y="333375"/>
            <a:ext cx="150706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3500">
          <a:solidFill>
            <a:schemeClr val="tx2"/>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500">
          <a:solidFill>
            <a:schemeClr val="tx2"/>
          </a:solidFill>
          <a:latin typeface="Georgia" pitchFamily="16" charset="0"/>
          <a:ea typeface="MS PGothic" panose="020B0600070205080204" pitchFamily="34" charset="-128"/>
          <a:cs typeface="ＭＳ Ｐゴシック" charset="0"/>
        </a:defRPr>
      </a:lvl2pPr>
      <a:lvl3pPr algn="l" rtl="0" eaLnBrk="0" fontAlgn="base" hangingPunct="0">
        <a:spcBef>
          <a:spcPct val="0"/>
        </a:spcBef>
        <a:spcAft>
          <a:spcPct val="0"/>
        </a:spcAft>
        <a:defRPr sz="3500">
          <a:solidFill>
            <a:schemeClr val="tx2"/>
          </a:solidFill>
          <a:latin typeface="Georgia" pitchFamily="16" charset="0"/>
          <a:ea typeface="MS PGothic" panose="020B0600070205080204" pitchFamily="34" charset="-128"/>
          <a:cs typeface="ＭＳ Ｐゴシック" charset="0"/>
        </a:defRPr>
      </a:lvl3pPr>
      <a:lvl4pPr algn="l" rtl="0" eaLnBrk="0" fontAlgn="base" hangingPunct="0">
        <a:spcBef>
          <a:spcPct val="0"/>
        </a:spcBef>
        <a:spcAft>
          <a:spcPct val="0"/>
        </a:spcAft>
        <a:defRPr sz="3500">
          <a:solidFill>
            <a:schemeClr val="tx2"/>
          </a:solidFill>
          <a:latin typeface="Georgia" pitchFamily="16" charset="0"/>
          <a:ea typeface="MS PGothic" panose="020B0600070205080204" pitchFamily="34" charset="-128"/>
          <a:cs typeface="ＭＳ Ｐゴシック" charset="0"/>
        </a:defRPr>
      </a:lvl4pPr>
      <a:lvl5pPr algn="l" rtl="0" eaLnBrk="0" fontAlgn="base" hangingPunct="0">
        <a:spcBef>
          <a:spcPct val="0"/>
        </a:spcBef>
        <a:spcAft>
          <a:spcPct val="0"/>
        </a:spcAft>
        <a:defRPr sz="3500">
          <a:solidFill>
            <a:schemeClr val="tx2"/>
          </a:solidFill>
          <a:latin typeface="Georgia" pitchFamily="16" charset="0"/>
          <a:ea typeface="MS PGothic" panose="020B0600070205080204" pitchFamily="34" charset="-128"/>
          <a:cs typeface="ＭＳ Ｐゴシック" charset="0"/>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S PGothic" panose="020B0600070205080204" pitchFamily="34" charset="-128"/>
          <a:cs typeface="ＭＳ Ｐゴシック" charset="0"/>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anose="020B0600070205080204"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anose="020B0600070205080204"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a:defRPr/>
            </a:pPr>
            <a:fld id="{8B8CC9E8-41EE-465D-926D-0107EA623944}" type="slidenum">
              <a:rPr lang="en-GB" altLang="en-US" smtClean="0"/>
              <a:pPr>
                <a:defRPr/>
              </a:pPr>
              <a:t>‹#›</a:t>
            </a:fld>
            <a:endParaRPr lang="en-GB" alt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DC42240E-32E6-4F53-AFFF-ACCC5A896E6E" descr="2DFBD434-2EC1-40F7-BF7A-829468362EAB@gateway">
            <a:extLst>
              <a:ext uri="{FF2B5EF4-FFF2-40B4-BE49-F238E27FC236}">
                <a16:creationId xmlns:a16="http://schemas.microsoft.com/office/drawing/2014/main" id="{8060B45A-1E1D-48BD-B7E4-5B2858BADFA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34433" y="333375"/>
            <a:ext cx="150706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7027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bsky.app/profile/greenstories.bsky.social" TargetMode="External"/><Relationship Id="rId2" Type="http://schemas.openxmlformats.org/officeDocument/2006/relationships/hyperlink" Target="http://www.greenstories.org.uk/" TargetMode="Externa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habitatpress.com/product/the-last-plastic-fork-and-other-green-epiphanies/" TargetMode="External"/><Relationship Id="rId2" Type="http://schemas.openxmlformats.org/officeDocument/2006/relationships/hyperlink" Target="https://www.greenstories.org.uk/short-film-competition-epiphanies/" TargetMode="External"/><Relationship Id="rId1" Type="http://schemas.openxmlformats.org/officeDocument/2006/relationships/slideLayout" Target="../slideLayouts/slideLayout23.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reenstories.org.uk/climatecharacters/"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qlLfNsCUQys" TargetMode="External"/><Relationship Id="rId2" Type="http://schemas.openxmlformats.org/officeDocument/2006/relationships/hyperlink" Target="https://www.dabaden.com/murder-in-the-citizens-jury/" TargetMode="Externa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linkedin.com/newsletters/a-jigsaw-to-save-the-world-7300475505529540608/" TargetMode="External"/><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hyperlink" Target="https://www.dabaden.com/a-20-piece-jigsaw-to-save-the-worl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about:blank"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www.ecohairandbeauty.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6621CF-F493-40D5-98AE-24A9D3AD4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4950268"/>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83A6C2-0E0D-489A-95BE-36481A12E0D1}"/>
              </a:ext>
            </a:extLst>
          </p:cNvPr>
          <p:cNvSpPr>
            <a:spLocks noGrp="1"/>
          </p:cNvSpPr>
          <p:nvPr>
            <p:ph type="ctrTitle"/>
          </p:nvPr>
        </p:nvSpPr>
        <p:spPr>
          <a:xfrm>
            <a:off x="5078895" y="643467"/>
            <a:ext cx="6297941" cy="4127545"/>
          </a:xfrm>
        </p:spPr>
        <p:txBody>
          <a:bodyPr anchor="ctr">
            <a:normAutofit/>
          </a:bodyPr>
          <a:lstStyle/>
          <a:p>
            <a:pPr fontAlgn="base">
              <a:spcBef>
                <a:spcPts val="0"/>
              </a:spcBef>
            </a:pPr>
            <a:r>
              <a:rPr lang="en-GB" sz="4800" dirty="0"/>
              <a:t> Can you Scare People Green</a:t>
            </a:r>
            <a:r>
              <a:rPr lang="en-GB" sz="4800"/>
              <a:t>? </a:t>
            </a:r>
            <a:br>
              <a:rPr lang="en-GB" sz="3600" dirty="0"/>
            </a:br>
            <a:br>
              <a:rPr lang="en-GB" sz="2000" dirty="0"/>
            </a:br>
            <a:br>
              <a:rPr lang="en-GB" sz="3600" dirty="0"/>
            </a:br>
            <a:br>
              <a:rPr lang="en-US" sz="3600" b="0" i="0" u="none" strike="noStrike" dirty="0">
                <a:effectLst/>
                <a:latin typeface="Times New Roman" panose="02020603050405020304" pitchFamily="18" charset="0"/>
              </a:rPr>
            </a:br>
            <a:endParaRPr lang="en-US" sz="3600" b="0" i="0" u="none" strike="noStrike" dirty="0">
              <a:effectLst/>
              <a:latin typeface="Times New Roman" panose="02020603050405020304" pitchFamily="18" charset="0"/>
            </a:endParaRPr>
          </a:p>
        </p:txBody>
      </p:sp>
      <p:sp>
        <p:nvSpPr>
          <p:cNvPr id="11" name="Rectangle 10">
            <a:extLst>
              <a:ext uri="{FF2B5EF4-FFF2-40B4-BE49-F238E27FC236}">
                <a16:creationId xmlns:a16="http://schemas.microsoft.com/office/drawing/2014/main" id="{CADEE02A-D296-42EA-88F5-7803F69CE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4950269"/>
            <a:ext cx="12191695" cy="1907732"/>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F68871AD-9F01-415C-916D-F5561ABD4856}"/>
              </a:ext>
            </a:extLst>
          </p:cNvPr>
          <p:cNvSpPr>
            <a:spLocks noGrp="1"/>
          </p:cNvSpPr>
          <p:nvPr>
            <p:ph type="subTitle" idx="1"/>
          </p:nvPr>
        </p:nvSpPr>
        <p:spPr>
          <a:xfrm>
            <a:off x="5078896" y="5118231"/>
            <a:ext cx="5975956" cy="977621"/>
          </a:xfrm>
        </p:spPr>
        <p:txBody>
          <a:bodyPr>
            <a:normAutofit/>
          </a:bodyPr>
          <a:lstStyle/>
          <a:p>
            <a:r>
              <a:rPr lang="en-GB" dirty="0">
                <a:solidFill>
                  <a:srgbClr val="FFFFFF"/>
                </a:solidFill>
              </a:rPr>
              <a:t>Denise Baden, Professor of Sustainable Practice.</a:t>
            </a:r>
          </a:p>
          <a:p>
            <a:r>
              <a:rPr lang="en-GB" dirty="0">
                <a:solidFill>
                  <a:srgbClr val="FFFFFF"/>
                </a:solidFill>
              </a:rPr>
              <a:t>University of Southampton SF 2026 Feb 2026</a:t>
            </a:r>
          </a:p>
        </p:txBody>
      </p:sp>
      <p:pic>
        <p:nvPicPr>
          <p:cNvPr id="5" name="Picture 4" descr="A pyramid and a ball&#10;&#10;Description automatically generated">
            <a:extLst>
              <a:ext uri="{FF2B5EF4-FFF2-40B4-BE49-F238E27FC236}">
                <a16:creationId xmlns:a16="http://schemas.microsoft.com/office/drawing/2014/main" id="{E2F62A22-4F02-50E0-3EDB-D7E65B1D69E8}"/>
              </a:ext>
            </a:extLst>
          </p:cNvPr>
          <p:cNvPicPr>
            <a:picLocks noChangeAspect="1"/>
          </p:cNvPicPr>
          <p:nvPr/>
        </p:nvPicPr>
        <p:blipFill rotWithShape="1">
          <a:blip r:embed="rId2"/>
          <a:srcRect l="30238" r="24323" b="2"/>
          <a:stretch/>
        </p:blipFill>
        <p:spPr>
          <a:xfrm>
            <a:off x="3179" y="-2"/>
            <a:ext cx="4651117" cy="6858002"/>
          </a:xfrm>
          <a:prstGeom prst="rect">
            <a:avLst/>
          </a:prstGeom>
        </p:spPr>
      </p:pic>
    </p:spTree>
    <p:extLst>
      <p:ext uri="{BB962C8B-B14F-4D97-AF65-F5344CB8AC3E}">
        <p14:creationId xmlns:p14="http://schemas.microsoft.com/office/powerpoint/2010/main" val="35847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217" y="474329"/>
            <a:ext cx="8496300" cy="649288"/>
          </a:xfrm>
        </p:spPr>
        <p:txBody>
          <a:bodyPr>
            <a:normAutofit fontScale="90000"/>
          </a:bodyPr>
          <a:lstStyle/>
          <a:p>
            <a:r>
              <a:rPr lang="en-GB" dirty="0"/>
              <a:t>Need to move from top left quadrant to bottom right quadrant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53422642"/>
              </p:ext>
            </p:extLst>
          </p:nvPr>
        </p:nvGraphicFramePr>
        <p:xfrm>
          <a:off x="903249" y="1572322"/>
          <a:ext cx="10125308" cy="5579327"/>
        </p:xfrm>
        <a:graphic>
          <a:graphicData uri="http://schemas.openxmlformats.org/drawingml/2006/table">
            <a:tbl>
              <a:tblPr firstRow="1" bandRow="1">
                <a:tableStyleId>{5C22544A-7EE6-4342-B048-85BDC9FD1C3A}</a:tableStyleId>
              </a:tblPr>
              <a:tblGrid>
                <a:gridCol w="2876889">
                  <a:extLst>
                    <a:ext uri="{9D8B030D-6E8A-4147-A177-3AD203B41FA5}">
                      <a16:colId xmlns:a16="http://schemas.microsoft.com/office/drawing/2014/main" val="3984856699"/>
                    </a:ext>
                  </a:extLst>
                </a:gridCol>
                <a:gridCol w="3873316">
                  <a:extLst>
                    <a:ext uri="{9D8B030D-6E8A-4147-A177-3AD203B41FA5}">
                      <a16:colId xmlns:a16="http://schemas.microsoft.com/office/drawing/2014/main" val="2452523543"/>
                    </a:ext>
                  </a:extLst>
                </a:gridCol>
                <a:gridCol w="3375103">
                  <a:extLst>
                    <a:ext uri="{9D8B030D-6E8A-4147-A177-3AD203B41FA5}">
                      <a16:colId xmlns:a16="http://schemas.microsoft.com/office/drawing/2014/main" val="350378252"/>
                    </a:ext>
                  </a:extLst>
                </a:gridCol>
              </a:tblGrid>
              <a:tr h="667234">
                <a:tc>
                  <a:txBody>
                    <a:bodyPr/>
                    <a:lstStyle/>
                    <a:p>
                      <a:endParaRPr lang="en-GB" dirty="0"/>
                    </a:p>
                  </a:txBody>
                  <a:tcPr>
                    <a:solidFill>
                      <a:schemeClr val="accent1">
                        <a:lumMod val="75000"/>
                      </a:schemeClr>
                    </a:solidFill>
                  </a:tcPr>
                </a:tc>
                <a:tc>
                  <a:txBody>
                    <a:bodyPr/>
                    <a:lstStyle/>
                    <a:p>
                      <a:pPr algn="ctr"/>
                      <a:r>
                        <a:rPr lang="en-GB" sz="2400" dirty="0"/>
                        <a:t>Low agency </a:t>
                      </a:r>
                    </a:p>
                  </a:txBody>
                  <a:tcPr/>
                </a:tc>
                <a:tc>
                  <a:txBody>
                    <a:bodyPr/>
                    <a:lstStyle/>
                    <a:p>
                      <a:pPr algn="ctr"/>
                      <a:r>
                        <a:rPr lang="en-GB" sz="2400" dirty="0"/>
                        <a:t>High agency</a:t>
                      </a:r>
                    </a:p>
                  </a:txBody>
                  <a:tcPr/>
                </a:tc>
                <a:extLst>
                  <a:ext uri="{0D108BD9-81ED-4DB2-BD59-A6C34878D82A}">
                    <a16:rowId xmlns:a16="http://schemas.microsoft.com/office/drawing/2014/main" val="1502829466"/>
                  </a:ext>
                </a:extLst>
              </a:tr>
              <a:tr h="2279717">
                <a:tc>
                  <a:txBody>
                    <a:bodyPr/>
                    <a:lstStyle/>
                    <a:p>
                      <a:endParaRPr lang="en-GB" b="1" dirty="0">
                        <a:solidFill>
                          <a:schemeClr val="bg1"/>
                        </a:solidFill>
                      </a:endParaRPr>
                    </a:p>
                    <a:p>
                      <a:r>
                        <a:rPr lang="en-GB" b="1" dirty="0">
                          <a:solidFill>
                            <a:schemeClr val="bg1"/>
                          </a:solidFill>
                        </a:rPr>
                        <a:t>High eco-anxiety</a:t>
                      </a:r>
                    </a:p>
                  </a:txBody>
                  <a:tcPr>
                    <a:solidFill>
                      <a:schemeClr val="accent1">
                        <a:lumMod val="75000"/>
                      </a:schemeClr>
                    </a:solidFill>
                  </a:tcPr>
                </a:tc>
                <a:tc>
                  <a:txBody>
                    <a:bodyPr/>
                    <a:lstStyle/>
                    <a:p>
                      <a:r>
                        <a:rPr lang="en-GB" sz="2800" dirty="0"/>
                        <a:t>Pointless fretting, passive despair,</a:t>
                      </a:r>
                      <a:r>
                        <a:rPr lang="en-GB" sz="2800" baseline="0" dirty="0"/>
                        <a:t> nightmares, pessimism. Risk of alienating others</a:t>
                      </a:r>
                      <a:endParaRPr lang="en-GB" sz="2800" dirty="0"/>
                    </a:p>
                  </a:txBody>
                  <a:tcPr/>
                </a:tc>
                <a:tc>
                  <a:txBody>
                    <a:bodyPr/>
                    <a:lstStyle/>
                    <a:p>
                      <a:r>
                        <a:rPr lang="en-GB" sz="2800" dirty="0"/>
                        <a:t>Driven action at expense of mental health, risk of burnout and aliening</a:t>
                      </a:r>
                      <a:r>
                        <a:rPr lang="en-GB" sz="2800" baseline="0" dirty="0"/>
                        <a:t> others</a:t>
                      </a:r>
                      <a:endParaRPr lang="en-GB" sz="2800" dirty="0"/>
                    </a:p>
                  </a:txBody>
                  <a:tcPr/>
                </a:tc>
                <a:extLst>
                  <a:ext uri="{0D108BD9-81ED-4DB2-BD59-A6C34878D82A}">
                    <a16:rowId xmlns:a16="http://schemas.microsoft.com/office/drawing/2014/main" val="2149802648"/>
                  </a:ext>
                </a:extLst>
              </a:tr>
              <a:tr h="2632376">
                <a:tc>
                  <a:txBody>
                    <a:bodyPr/>
                    <a:lstStyle/>
                    <a:p>
                      <a:endParaRPr lang="en-GB" b="1" dirty="0">
                        <a:solidFill>
                          <a:schemeClr val="bg1"/>
                        </a:solidFill>
                      </a:endParaRPr>
                    </a:p>
                    <a:p>
                      <a:r>
                        <a:rPr lang="en-GB" b="1" dirty="0">
                          <a:solidFill>
                            <a:schemeClr val="bg1"/>
                          </a:solidFill>
                        </a:rPr>
                        <a:t>Low eco-anxiety</a:t>
                      </a:r>
                    </a:p>
                  </a:txBody>
                  <a:tcPr>
                    <a:solidFill>
                      <a:schemeClr val="accent1">
                        <a:lumMod val="75000"/>
                      </a:schemeClr>
                    </a:solidFill>
                  </a:tcPr>
                </a:tc>
                <a:tc>
                  <a:txBody>
                    <a:bodyPr/>
                    <a:lstStyle/>
                    <a:p>
                      <a:r>
                        <a:rPr lang="en-GB" sz="2800" dirty="0"/>
                        <a:t>Lack of awareness, avoidance. If not part of solution</a:t>
                      </a:r>
                      <a:r>
                        <a:rPr lang="en-GB" sz="2800" baseline="0" dirty="0"/>
                        <a:t> then part of problem. Mindless complicity. </a:t>
                      </a:r>
                      <a:endParaRPr lang="en-GB" sz="2800" dirty="0"/>
                    </a:p>
                  </a:txBody>
                  <a:tcPr/>
                </a:tc>
                <a:tc>
                  <a:txBody>
                    <a:bodyPr/>
                    <a:lstStyle/>
                    <a:p>
                      <a:endParaRPr lang="en-GB" sz="2800" dirty="0"/>
                    </a:p>
                    <a:p>
                      <a:r>
                        <a:rPr lang="en-GB" sz="2800" dirty="0"/>
                        <a:t>Calm, effective action. </a:t>
                      </a:r>
                    </a:p>
                  </a:txBody>
                  <a:tcPr/>
                </a:tc>
                <a:extLst>
                  <a:ext uri="{0D108BD9-81ED-4DB2-BD59-A6C34878D82A}">
                    <a16:rowId xmlns:a16="http://schemas.microsoft.com/office/drawing/2014/main" val="2089437224"/>
                  </a:ext>
                </a:extLst>
              </a:tr>
            </a:tbl>
          </a:graphicData>
        </a:graphic>
      </p:graphicFrame>
    </p:spTree>
    <p:extLst>
      <p:ext uri="{BB962C8B-B14F-4D97-AF65-F5344CB8AC3E}">
        <p14:creationId xmlns:p14="http://schemas.microsoft.com/office/powerpoint/2010/main" val="277416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B2EBC-3330-AEC2-9B87-D6718C346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78265-E0F6-F9B3-4E5D-AFD6EAC22998}"/>
              </a:ext>
            </a:extLst>
          </p:cNvPr>
          <p:cNvSpPr>
            <a:spLocks noGrp="1"/>
          </p:cNvSpPr>
          <p:nvPr>
            <p:ph type="title"/>
          </p:nvPr>
        </p:nvSpPr>
        <p:spPr>
          <a:xfrm>
            <a:off x="1864737" y="329042"/>
            <a:ext cx="8496300" cy="649288"/>
          </a:xfrm>
        </p:spPr>
        <p:txBody>
          <a:bodyPr/>
          <a:lstStyle/>
          <a:p>
            <a:r>
              <a:rPr lang="en-GB" dirty="0"/>
              <a:t>Green Stories Project</a:t>
            </a:r>
          </a:p>
        </p:txBody>
      </p:sp>
      <p:sp>
        <p:nvSpPr>
          <p:cNvPr id="3" name="Text Placeholder 2">
            <a:extLst>
              <a:ext uri="{FF2B5EF4-FFF2-40B4-BE49-F238E27FC236}">
                <a16:creationId xmlns:a16="http://schemas.microsoft.com/office/drawing/2014/main" id="{1938E0BA-4578-37FC-A21D-AC7E27983160}"/>
              </a:ext>
            </a:extLst>
          </p:cNvPr>
          <p:cNvSpPr>
            <a:spLocks noGrp="1"/>
          </p:cNvSpPr>
          <p:nvPr>
            <p:ph type="body" sz="half" idx="1"/>
          </p:nvPr>
        </p:nvSpPr>
        <p:spPr>
          <a:xfrm>
            <a:off x="122941" y="1466414"/>
            <a:ext cx="7588866" cy="4862276"/>
          </a:xfrm>
        </p:spPr>
        <p:txBody>
          <a:bodyPr>
            <a:normAutofit fontScale="92500" lnSpcReduction="20000"/>
          </a:bodyPr>
          <a:lstStyle/>
          <a:p>
            <a:r>
              <a:rPr lang="en-GB" sz="2600" dirty="0"/>
              <a:t>Ask writers to check out transformative solutions on </a:t>
            </a:r>
            <a:r>
              <a:rPr lang="en-GB" sz="2600" u="sng" dirty="0">
                <a:hlinkClick r:id="rId2"/>
              </a:rPr>
              <a:t>http://www.greenstories.org.uk </a:t>
            </a:r>
            <a:r>
              <a:rPr lang="en-GB" sz="2600" dirty="0"/>
              <a:t>and integrate them into their story. </a:t>
            </a:r>
          </a:p>
          <a:p>
            <a:r>
              <a:rPr lang="en-GB" sz="2600" dirty="0"/>
              <a:t>Since 2018 we have run 21 free competitions  across several formats: stage play, novel, children’s book, short stories, flash fiction, interactive fiction, radio play, screen play etc.! </a:t>
            </a:r>
          </a:p>
          <a:p>
            <a:endParaRPr lang="en-GB" sz="1100" dirty="0"/>
          </a:p>
          <a:p>
            <a:pPr lvl="1"/>
            <a:r>
              <a:rPr lang="en-GB" sz="2200" dirty="0">
                <a:hlinkClick r:id="rId2"/>
              </a:rPr>
              <a:t>www.greenstories.org.uk</a:t>
            </a:r>
            <a:endParaRPr lang="en-GB" sz="2200" dirty="0"/>
          </a:p>
          <a:p>
            <a:pPr lvl="1"/>
            <a:r>
              <a:rPr lang="en-GB" sz="2200" dirty="0"/>
              <a:t>FB/insta </a:t>
            </a:r>
            <a:r>
              <a:rPr lang="en-GB" sz="2200" dirty="0" err="1"/>
              <a:t>greenstoriessoton</a:t>
            </a:r>
            <a:endParaRPr lang="en-GB" sz="2200" dirty="0"/>
          </a:p>
          <a:p>
            <a:pPr lvl="1"/>
            <a:r>
              <a:rPr lang="en-GB" u="sng" dirty="0">
                <a:hlinkClick r:id="rId3"/>
              </a:rPr>
              <a:t>https://bsky.app/profile/greenstories.bsky.social</a:t>
            </a:r>
            <a:endParaRPr lang="en-GB" sz="1800" dirty="0"/>
          </a:p>
          <a:p>
            <a:pPr lvl="1"/>
            <a:r>
              <a:rPr lang="en-GB" sz="2200" dirty="0"/>
              <a:t>Email greenstories@soton.ac.uk</a:t>
            </a:r>
          </a:p>
          <a:p>
            <a:endParaRPr lang="en-GB" sz="1800" dirty="0"/>
          </a:p>
          <a:p>
            <a:endParaRPr lang="en-GB" dirty="0"/>
          </a:p>
          <a:p>
            <a:endParaRPr lang="en-GB" dirty="0"/>
          </a:p>
        </p:txBody>
      </p:sp>
      <p:sp>
        <p:nvSpPr>
          <p:cNvPr id="5" name="Slide Number Placeholder 4">
            <a:extLst>
              <a:ext uri="{FF2B5EF4-FFF2-40B4-BE49-F238E27FC236}">
                <a16:creationId xmlns:a16="http://schemas.microsoft.com/office/drawing/2014/main" id="{5FA03870-62F4-505E-6F86-98798B9F1179}"/>
              </a:ext>
            </a:extLst>
          </p:cNvPr>
          <p:cNvSpPr>
            <a:spLocks noGrp="1"/>
          </p:cNvSpPr>
          <p:nvPr>
            <p:ph type="sldNum" sz="quarter" idx="12"/>
          </p:nvPr>
        </p:nvSpPr>
        <p:spPr/>
        <p:txBody>
          <a:bodyPr/>
          <a:lstStyle/>
          <a:p>
            <a:pPr>
              <a:defRPr/>
            </a:pPr>
            <a:fld id="{3F3EB47F-A620-46F6-A821-9F429793DF81}" type="slidenum">
              <a:rPr lang="en-GB" altLang="en-US" smtClean="0"/>
              <a:pPr>
                <a:defRPr/>
              </a:pPr>
              <a:t>11</a:t>
            </a:fld>
            <a:endParaRPr lang="en-GB" altLang="en-US" dirty="0"/>
          </a:p>
        </p:txBody>
      </p:sp>
      <p:pic>
        <p:nvPicPr>
          <p:cNvPr id="4" name="Picture 3">
            <a:extLst>
              <a:ext uri="{FF2B5EF4-FFF2-40B4-BE49-F238E27FC236}">
                <a16:creationId xmlns:a16="http://schemas.microsoft.com/office/drawing/2014/main" id="{A4C3228A-CA27-087C-BA80-23F66FBA7734}"/>
              </a:ext>
            </a:extLst>
          </p:cNvPr>
          <p:cNvPicPr>
            <a:picLocks noChangeAspect="1"/>
          </p:cNvPicPr>
          <p:nvPr/>
        </p:nvPicPr>
        <p:blipFill>
          <a:blip r:embed="rId4"/>
          <a:stretch>
            <a:fillRect/>
          </a:stretch>
        </p:blipFill>
        <p:spPr>
          <a:xfrm>
            <a:off x="7996203" y="82593"/>
            <a:ext cx="4195798" cy="6700752"/>
          </a:xfrm>
          <a:prstGeom prst="rect">
            <a:avLst/>
          </a:prstGeom>
        </p:spPr>
      </p:pic>
      <p:pic>
        <p:nvPicPr>
          <p:cNvPr id="8" name="Picture 7">
            <a:extLst>
              <a:ext uri="{FF2B5EF4-FFF2-40B4-BE49-F238E27FC236}">
                <a16:creationId xmlns:a16="http://schemas.microsoft.com/office/drawing/2014/main" id="{6DDDBC05-FFDF-B6F8-FEC3-7B5AF21A460D}"/>
              </a:ext>
            </a:extLst>
          </p:cNvPr>
          <p:cNvPicPr>
            <a:picLocks noChangeAspect="1"/>
          </p:cNvPicPr>
          <p:nvPr/>
        </p:nvPicPr>
        <p:blipFill>
          <a:blip r:embed="rId5"/>
          <a:stretch>
            <a:fillRect/>
          </a:stretch>
        </p:blipFill>
        <p:spPr>
          <a:xfrm>
            <a:off x="-397005" y="-388906"/>
            <a:ext cx="2261742" cy="2261742"/>
          </a:xfrm>
          <a:prstGeom prst="rect">
            <a:avLst/>
          </a:prstGeom>
        </p:spPr>
      </p:pic>
    </p:spTree>
    <p:extLst>
      <p:ext uri="{BB962C8B-B14F-4D97-AF65-F5344CB8AC3E}">
        <p14:creationId xmlns:p14="http://schemas.microsoft.com/office/powerpoint/2010/main" val="223051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737" y="329042"/>
            <a:ext cx="8496300" cy="649288"/>
          </a:xfrm>
        </p:spPr>
        <p:txBody>
          <a:bodyPr/>
          <a:lstStyle/>
          <a:p>
            <a:r>
              <a:rPr lang="en-GB" dirty="0"/>
              <a:t>Green Stories Project</a:t>
            </a:r>
          </a:p>
        </p:txBody>
      </p:sp>
      <p:sp>
        <p:nvSpPr>
          <p:cNvPr id="3" name="Text Placeholder 2"/>
          <p:cNvSpPr>
            <a:spLocks noGrp="1"/>
          </p:cNvSpPr>
          <p:nvPr>
            <p:ph type="body" sz="half" idx="1"/>
          </p:nvPr>
        </p:nvSpPr>
        <p:spPr>
          <a:xfrm>
            <a:off x="122941" y="1466414"/>
            <a:ext cx="7588866" cy="4862276"/>
          </a:xfrm>
        </p:spPr>
        <p:txBody>
          <a:bodyPr>
            <a:normAutofit/>
          </a:bodyPr>
          <a:lstStyle/>
          <a:p>
            <a:r>
              <a:rPr lang="en-GB" sz="2600" dirty="0"/>
              <a:t>2026: Epiphany anthology and </a:t>
            </a:r>
            <a:r>
              <a:rPr lang="en-GB" sz="2600" dirty="0">
                <a:hlinkClick r:id="rId2"/>
              </a:rPr>
              <a:t>short film competition</a:t>
            </a:r>
            <a:endParaRPr lang="en-GB" sz="2600" dirty="0"/>
          </a:p>
          <a:p>
            <a:r>
              <a:rPr lang="en-US" dirty="0"/>
              <a:t>PUBLICATION 26th FEBRUARY 2026</a:t>
            </a:r>
          </a:p>
          <a:p>
            <a:r>
              <a:rPr lang="en-US" dirty="0"/>
              <a:t>(Pre-order available!)</a:t>
            </a:r>
          </a:p>
          <a:p>
            <a:r>
              <a:rPr lang="en-US" i="1" dirty="0">
                <a:hlinkClick r:id="rId3"/>
              </a:rPr>
              <a:t>The Last Plastic Fork</a:t>
            </a:r>
            <a:r>
              <a:rPr lang="en-US" dirty="0">
                <a:hlinkClick r:id="rId3"/>
              </a:rPr>
              <a:t> </a:t>
            </a:r>
            <a:r>
              <a:rPr lang="en-US" dirty="0"/>
              <a:t>invites you into a universe of transformations. Every tale in this short story collection explores a moment of revelatory change, ranging through a dazzling variety of topics, styles and genres. Do bees like raving? What do trash and exes have in common? And is hot husband compost the next step in effective garden management?</a:t>
            </a:r>
          </a:p>
          <a:p>
            <a:endParaRPr lang="en-GB" sz="2600" dirty="0"/>
          </a:p>
          <a:p>
            <a:endParaRPr lang="en-GB" sz="1100" dirty="0"/>
          </a:p>
          <a:p>
            <a:endParaRPr lang="en-GB" sz="1800" dirty="0"/>
          </a:p>
          <a:p>
            <a:endParaRPr lang="en-GB" dirty="0"/>
          </a:p>
          <a:p>
            <a:endParaRPr lang="en-GB" dirty="0"/>
          </a:p>
        </p:txBody>
      </p:sp>
      <p:sp>
        <p:nvSpPr>
          <p:cNvPr id="5" name="Slide Number Placeholder 4"/>
          <p:cNvSpPr>
            <a:spLocks noGrp="1"/>
          </p:cNvSpPr>
          <p:nvPr>
            <p:ph type="sldNum" sz="quarter" idx="12"/>
          </p:nvPr>
        </p:nvSpPr>
        <p:spPr/>
        <p:txBody>
          <a:bodyPr/>
          <a:lstStyle/>
          <a:p>
            <a:pPr>
              <a:defRPr/>
            </a:pPr>
            <a:fld id="{3F3EB47F-A620-46F6-A821-9F429793DF81}" type="slidenum">
              <a:rPr lang="en-GB" altLang="en-US" smtClean="0"/>
              <a:pPr>
                <a:defRPr/>
              </a:pPr>
              <a:t>12</a:t>
            </a:fld>
            <a:endParaRPr lang="en-GB" altLang="en-US" dirty="0"/>
          </a:p>
        </p:txBody>
      </p:sp>
      <p:pic>
        <p:nvPicPr>
          <p:cNvPr id="8" name="Picture 7">
            <a:extLst>
              <a:ext uri="{FF2B5EF4-FFF2-40B4-BE49-F238E27FC236}">
                <a16:creationId xmlns:a16="http://schemas.microsoft.com/office/drawing/2014/main" id="{086457A3-10E9-7C6B-BD2B-B2EBE117EB2F}"/>
              </a:ext>
            </a:extLst>
          </p:cNvPr>
          <p:cNvPicPr>
            <a:picLocks noChangeAspect="1"/>
          </p:cNvPicPr>
          <p:nvPr/>
        </p:nvPicPr>
        <p:blipFill>
          <a:blip r:embed="rId4"/>
          <a:stretch>
            <a:fillRect/>
          </a:stretch>
        </p:blipFill>
        <p:spPr>
          <a:xfrm>
            <a:off x="-397005" y="-388906"/>
            <a:ext cx="2261742" cy="2261742"/>
          </a:xfrm>
          <a:prstGeom prst="rect">
            <a:avLst/>
          </a:prstGeom>
        </p:spPr>
      </p:pic>
      <p:pic>
        <p:nvPicPr>
          <p:cNvPr id="7" name="Picture 6">
            <a:extLst>
              <a:ext uri="{FF2B5EF4-FFF2-40B4-BE49-F238E27FC236}">
                <a16:creationId xmlns:a16="http://schemas.microsoft.com/office/drawing/2014/main" id="{6C79D298-1ED7-5CAF-926D-ACFE93A16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750" y="0"/>
            <a:ext cx="4286250" cy="6858000"/>
          </a:xfrm>
          <a:prstGeom prst="rect">
            <a:avLst/>
          </a:prstGeom>
        </p:spPr>
      </p:pic>
    </p:spTree>
    <p:extLst>
      <p:ext uri="{BB962C8B-B14F-4D97-AF65-F5344CB8AC3E}">
        <p14:creationId xmlns:p14="http://schemas.microsoft.com/office/powerpoint/2010/main" val="2242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9837-6B51-4060-AB55-FB7E53BE793B}"/>
              </a:ext>
            </a:extLst>
          </p:cNvPr>
          <p:cNvSpPr>
            <a:spLocks noGrp="1"/>
          </p:cNvSpPr>
          <p:nvPr>
            <p:ph type="title"/>
          </p:nvPr>
        </p:nvSpPr>
        <p:spPr>
          <a:xfrm>
            <a:off x="288771" y="471760"/>
            <a:ext cx="8496300" cy="649288"/>
          </a:xfrm>
        </p:spPr>
        <p:txBody>
          <a:bodyPr/>
          <a:lstStyle/>
          <a:p>
            <a:r>
              <a:rPr lang="en-GB" sz="4000" dirty="0">
                <a:hlinkClick r:id="rId2"/>
              </a:rPr>
              <a:t>#ClimateCharacters</a:t>
            </a:r>
            <a:endParaRPr lang="en-GB" sz="4000" dirty="0"/>
          </a:p>
        </p:txBody>
      </p:sp>
      <p:sp>
        <p:nvSpPr>
          <p:cNvPr id="6" name="Content Placeholder 5">
            <a:extLst>
              <a:ext uri="{FF2B5EF4-FFF2-40B4-BE49-F238E27FC236}">
                <a16:creationId xmlns:a16="http://schemas.microsoft.com/office/drawing/2014/main" id="{A2C66200-E2F0-6680-D741-6F00FD12824D}"/>
              </a:ext>
            </a:extLst>
          </p:cNvPr>
          <p:cNvSpPr txBox="1">
            <a:spLocks noGrp="1"/>
          </p:cNvSpPr>
          <p:nvPr>
            <p:ph idx="1"/>
          </p:nvPr>
        </p:nvSpPr>
        <p:spPr>
          <a:xfrm>
            <a:off x="402187" y="1197235"/>
            <a:ext cx="5505972" cy="6481390"/>
          </a:xfrm>
          <a:prstGeom prst="rect">
            <a:avLst/>
          </a:prstGeom>
          <a:noFill/>
        </p:spPr>
        <p:txBody>
          <a:bodyPr wrap="square" rtlCol="0">
            <a:spAutoFit/>
          </a:bodyPr>
          <a:lstStyle/>
          <a:p>
            <a:pPr marL="0" indent="0">
              <a:buNone/>
            </a:pPr>
            <a:endParaRPr lang="en-GB" sz="200" dirty="0">
              <a:solidFill>
                <a:srgbClr val="000000"/>
              </a:solidFill>
            </a:endParaRPr>
          </a:p>
          <a:p>
            <a:pPr marL="0" indent="0">
              <a:buNone/>
            </a:pPr>
            <a:r>
              <a:rPr lang="en-GB" sz="2200" dirty="0">
                <a:solidFill>
                  <a:srgbClr val="000000"/>
                </a:solidFill>
              </a:rPr>
              <a:t>Link to a survey on how </a:t>
            </a:r>
            <a:r>
              <a:rPr lang="en-GB" sz="2200" dirty="0">
                <a:ea typeface="Calibri" panose="020F0502020204030204" pitchFamily="34" charset="0"/>
                <a:cs typeface="Times New Roman" panose="02020603050405020304" pitchFamily="18" charset="0"/>
              </a:rPr>
              <a:t>fictional characters affects aspirations and behaviour. </a:t>
            </a:r>
          </a:p>
          <a:p>
            <a:pPr marL="0" indent="0">
              <a:buNone/>
            </a:pPr>
            <a:r>
              <a:rPr lang="en-GB" sz="2200" dirty="0">
                <a:solidFill>
                  <a:srgbClr val="000000"/>
                </a:solidFill>
                <a:cs typeface="Times New Roman" panose="02020603050405020304" pitchFamily="18" charset="0"/>
              </a:rPr>
              <a:t>Most accept it probably affects attitudes and behaviours on a subconscious level.</a:t>
            </a:r>
          </a:p>
          <a:p>
            <a:pPr marL="0" indent="0">
              <a:buNone/>
            </a:pPr>
            <a:r>
              <a:rPr lang="en-US" sz="2200" i="1" dirty="0">
                <a:solidFill>
                  <a:srgbClr val="222222"/>
                </a:solidFill>
                <a:latin typeface="72"/>
              </a:rPr>
              <a:t>‘I do believe this matters as on a subconscious level it could be affecting how we behave and live in real life, which has a real impact on the environment’.</a:t>
            </a:r>
          </a:p>
          <a:p>
            <a:pPr marL="0" indent="0">
              <a:buNone/>
            </a:pPr>
            <a:r>
              <a:rPr lang="en-GB" sz="2200" dirty="0">
                <a:solidFill>
                  <a:srgbClr val="000000"/>
                </a:solidFill>
                <a:cs typeface="Times New Roman" panose="02020603050405020304" pitchFamily="18" charset="0"/>
              </a:rPr>
              <a:t>Most think scriptwriters should consider this when writing characters. </a:t>
            </a:r>
          </a:p>
          <a:p>
            <a:pPr marL="0" indent="0">
              <a:buNone/>
            </a:pPr>
            <a:r>
              <a:rPr lang="en-US" sz="2200" i="1" dirty="0">
                <a:solidFill>
                  <a:srgbClr val="222222"/>
                </a:solidFill>
                <a:latin typeface="72"/>
              </a:rPr>
              <a:t>‘TV and film should not normalise and glamourise high carbon lifestyles’.</a:t>
            </a:r>
            <a:br>
              <a:rPr lang="en-GB" dirty="0">
                <a:solidFill>
                  <a:srgbClr val="000000"/>
                </a:solidFill>
                <a:latin typeface="Times New Roman" panose="02020603050405020304" pitchFamily="18" charset="0"/>
              </a:rPr>
            </a:br>
            <a:r>
              <a:rPr lang="en-GB" dirty="0">
                <a:ea typeface="Calibri" panose="020F0502020204030204" pitchFamily="34" charset="0"/>
              </a:rPr>
              <a:t> </a:t>
            </a:r>
          </a:p>
          <a:p>
            <a:endParaRPr lang="en-GB" dirty="0"/>
          </a:p>
        </p:txBody>
      </p:sp>
      <p:pic>
        <p:nvPicPr>
          <p:cNvPr id="3" name="Picture 2">
            <a:extLst>
              <a:ext uri="{FF2B5EF4-FFF2-40B4-BE49-F238E27FC236}">
                <a16:creationId xmlns:a16="http://schemas.microsoft.com/office/drawing/2014/main" id="{C160CEE8-B382-0A0F-E905-0DE5C7A95A9B}"/>
              </a:ext>
            </a:extLst>
          </p:cNvPr>
          <p:cNvPicPr>
            <a:picLocks noChangeAspect="1"/>
          </p:cNvPicPr>
          <p:nvPr/>
        </p:nvPicPr>
        <p:blipFill>
          <a:blip r:embed="rId3"/>
          <a:stretch>
            <a:fillRect/>
          </a:stretch>
        </p:blipFill>
        <p:spPr>
          <a:xfrm>
            <a:off x="6283842" y="12806"/>
            <a:ext cx="5619387" cy="7025948"/>
          </a:xfrm>
          <a:prstGeom prst="rect">
            <a:avLst/>
          </a:prstGeom>
        </p:spPr>
      </p:pic>
    </p:spTree>
    <p:extLst>
      <p:ext uri="{BB962C8B-B14F-4D97-AF65-F5344CB8AC3E}">
        <p14:creationId xmlns:p14="http://schemas.microsoft.com/office/powerpoint/2010/main" val="3364285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3EBD0-2195-4D7F-A8E7-B72CFD29339B}"/>
              </a:ext>
            </a:extLst>
          </p:cNvPr>
          <p:cNvPicPr>
            <a:picLocks noChangeAspect="1"/>
          </p:cNvPicPr>
          <p:nvPr/>
        </p:nvPicPr>
        <p:blipFill>
          <a:blip r:embed="rId2"/>
          <a:stretch>
            <a:fillRect/>
          </a:stretch>
        </p:blipFill>
        <p:spPr>
          <a:xfrm>
            <a:off x="62072" y="1017937"/>
            <a:ext cx="3585002" cy="5265906"/>
          </a:xfrm>
          <a:prstGeom prst="rect">
            <a:avLst/>
          </a:prstGeom>
        </p:spPr>
      </p:pic>
      <p:sp>
        <p:nvSpPr>
          <p:cNvPr id="8" name="Title 1">
            <a:extLst>
              <a:ext uri="{FF2B5EF4-FFF2-40B4-BE49-F238E27FC236}">
                <a16:creationId xmlns:a16="http://schemas.microsoft.com/office/drawing/2014/main" id="{8A65CDB2-698C-4656-9552-0534A84E1F6C}"/>
              </a:ext>
            </a:extLst>
          </p:cNvPr>
          <p:cNvSpPr>
            <a:spLocks noGrp="1"/>
          </p:cNvSpPr>
          <p:nvPr>
            <p:ph type="title"/>
          </p:nvPr>
        </p:nvSpPr>
        <p:spPr>
          <a:xfrm>
            <a:off x="1589516" y="207390"/>
            <a:ext cx="8496300" cy="486966"/>
          </a:xfrm>
        </p:spPr>
        <p:txBody>
          <a:bodyPr>
            <a:normAutofit fontScale="90000"/>
          </a:bodyPr>
          <a:lstStyle/>
          <a:p>
            <a:r>
              <a:rPr lang="en-GB" sz="2400" dirty="0"/>
              <a:t>Using a rom-com to reach a wider audience: </a:t>
            </a:r>
            <a:r>
              <a:rPr lang="en-GB" sz="2400" i="1" dirty="0"/>
              <a:t>Habitat Man</a:t>
            </a:r>
          </a:p>
        </p:txBody>
      </p:sp>
      <p:sp>
        <p:nvSpPr>
          <p:cNvPr id="10" name="Content Placeholder 2">
            <a:extLst>
              <a:ext uri="{FF2B5EF4-FFF2-40B4-BE49-F238E27FC236}">
                <a16:creationId xmlns:a16="http://schemas.microsoft.com/office/drawing/2014/main" id="{A8B8DC03-5E00-439B-9712-E5A657C5CC52}"/>
              </a:ext>
            </a:extLst>
          </p:cNvPr>
          <p:cNvSpPr>
            <a:spLocks noGrp="1"/>
          </p:cNvSpPr>
          <p:nvPr>
            <p:ph idx="1"/>
          </p:nvPr>
        </p:nvSpPr>
        <p:spPr>
          <a:xfrm>
            <a:off x="3838911" y="1017936"/>
            <a:ext cx="8353089" cy="5744371"/>
          </a:xfrm>
        </p:spPr>
        <p:txBody>
          <a:bodyPr>
            <a:normAutofit fontScale="92500"/>
          </a:bodyPr>
          <a:lstStyle/>
          <a:p>
            <a:r>
              <a:rPr lang="en-GB" sz="2400" dirty="0"/>
              <a:t>Rom-com about a man who gives up his city job to help people make gardens wildlife-friendly. In the process, he falls in love and digs up a body.</a:t>
            </a:r>
          </a:p>
          <a:p>
            <a:r>
              <a:rPr lang="en-GB" sz="2400" dirty="0"/>
              <a:t>Research of 50 readers shows 98% adopted at least one green alternative. </a:t>
            </a:r>
          </a:p>
          <a:p>
            <a:r>
              <a:rPr lang="en-GB" sz="2400" dirty="0"/>
              <a:t>Wildlife gardening, natural burials, composting toilets, low-carbon food, joined pesticide action network etc. </a:t>
            </a:r>
          </a:p>
          <a:p>
            <a:r>
              <a:rPr lang="en-GB" sz="2400" i="1" dirty="0">
                <a:solidFill>
                  <a:srgbClr val="663300"/>
                </a:solidFill>
                <a:effectLst/>
                <a:ea typeface="Calibri" panose="020F0502020204030204" pitchFamily="34" charset="0"/>
                <a:cs typeface="Times New Roman" panose="02020603050405020304" pitchFamily="18" charset="0"/>
              </a:rPr>
              <a:t>“Yes, I have cut food waste to virtually zero.  I no longer buy pre packaged foods and have now started to grow a lot of fruit and vegetables”.</a:t>
            </a:r>
          </a:p>
          <a:p>
            <a:r>
              <a:rPr lang="en-GB" sz="2400" i="1" dirty="0">
                <a:solidFill>
                  <a:srgbClr val="4472C4"/>
                </a:solidFill>
                <a:effectLst/>
                <a:ea typeface="Calibri" panose="020F0502020204030204" pitchFamily="34" charset="0"/>
                <a:cs typeface="Times New Roman" panose="02020603050405020304" pitchFamily="18" charset="0"/>
              </a:rPr>
              <a:t>“It made me think about what I will do when I move into my next house with a garden, I'd initially thought that I'd pave it but now I'm thinking about making it more animal friendly”. </a:t>
            </a:r>
            <a:endParaRPr lang="en-GB" sz="2400" dirty="0">
              <a:effectLst/>
              <a:ea typeface="Calibri" panose="020F0502020204030204" pitchFamily="34" charset="0"/>
              <a:cs typeface="Times New Roman" panose="02020603050405020304" pitchFamily="18" charset="0"/>
            </a:endParaRPr>
          </a:p>
          <a:p>
            <a:endParaRPr lang="en-GB" sz="1800" dirty="0"/>
          </a:p>
          <a:p>
            <a:endParaRPr lang="en-GB" dirty="0"/>
          </a:p>
          <a:p>
            <a:endParaRPr lang="en-GB" dirty="0"/>
          </a:p>
        </p:txBody>
      </p:sp>
    </p:spTree>
    <p:extLst>
      <p:ext uri="{BB962C8B-B14F-4D97-AF65-F5344CB8AC3E}">
        <p14:creationId xmlns:p14="http://schemas.microsoft.com/office/powerpoint/2010/main" val="416638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3746-F4F3-091A-4B1F-75E3AA4B1E48}"/>
              </a:ext>
            </a:extLst>
          </p:cNvPr>
          <p:cNvSpPr>
            <a:spLocks noGrp="1"/>
          </p:cNvSpPr>
          <p:nvPr>
            <p:ph type="ctrTitle"/>
          </p:nvPr>
        </p:nvSpPr>
        <p:spPr>
          <a:xfrm>
            <a:off x="0" y="887569"/>
            <a:ext cx="5577905" cy="2541431"/>
          </a:xfrm>
        </p:spPr>
        <p:txBody>
          <a:bodyPr>
            <a:normAutofit/>
          </a:bodyPr>
          <a:lstStyle/>
          <a:p>
            <a:r>
              <a:rPr lang="en-GB" dirty="0"/>
              <a:t>Thrutopian approach </a:t>
            </a:r>
          </a:p>
        </p:txBody>
      </p:sp>
      <p:sp>
        <p:nvSpPr>
          <p:cNvPr id="3" name="Subtitle 2">
            <a:extLst>
              <a:ext uri="{FF2B5EF4-FFF2-40B4-BE49-F238E27FC236}">
                <a16:creationId xmlns:a16="http://schemas.microsoft.com/office/drawing/2014/main" id="{23FA704F-7611-A00C-F80B-0B941E02E294}"/>
              </a:ext>
            </a:extLst>
          </p:cNvPr>
          <p:cNvSpPr>
            <a:spLocks noGrp="1"/>
          </p:cNvSpPr>
          <p:nvPr>
            <p:ph type="subTitle" idx="1"/>
          </p:nvPr>
        </p:nvSpPr>
        <p:spPr>
          <a:xfrm>
            <a:off x="303546" y="3732358"/>
            <a:ext cx="3982015" cy="3214238"/>
          </a:xfrm>
        </p:spPr>
        <p:txBody>
          <a:bodyPr>
            <a:normAutofit/>
          </a:bodyPr>
          <a:lstStyle/>
          <a:p>
            <a:r>
              <a:rPr lang="en-GB" sz="2400" dirty="0"/>
              <a:t>Imagine what a sustainable society would look like, then work backwards to see how we might get there.</a:t>
            </a:r>
          </a:p>
        </p:txBody>
      </p:sp>
      <p:pic>
        <p:nvPicPr>
          <p:cNvPr id="6" name="Picture 5">
            <a:extLst>
              <a:ext uri="{FF2B5EF4-FFF2-40B4-BE49-F238E27FC236}">
                <a16:creationId xmlns:a16="http://schemas.microsoft.com/office/drawing/2014/main" id="{437AFF1B-FDA6-A06A-CBB9-05A56C748043}"/>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945105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139" y="347094"/>
            <a:ext cx="8835656" cy="1049235"/>
          </a:xfrm>
        </p:spPr>
        <p:txBody>
          <a:bodyPr>
            <a:normAutofit fontScale="90000"/>
          </a:bodyPr>
          <a:lstStyle/>
          <a:p>
            <a:r>
              <a:rPr lang="en-GB" dirty="0"/>
              <a:t>Exercise 1 </a:t>
            </a:r>
            <a:r>
              <a:rPr lang="en-US" dirty="0">
                <a:solidFill>
                  <a:srgbClr val="0F0F0F"/>
                </a:solidFill>
                <a:latin typeface="Times New Roman" panose="02020603050405020304" pitchFamily="18" charset="0"/>
                <a:cs typeface="Times New Roman" panose="02020603050405020304" pitchFamily="18" charset="0"/>
              </a:rPr>
              <a:t>‘From what is to what if’ the power of visioning a future we’d love to live in (Rob Hopkins)</a:t>
            </a:r>
            <a:endParaRPr lang="en-GB" dirty="0"/>
          </a:p>
        </p:txBody>
      </p:sp>
      <p:sp>
        <p:nvSpPr>
          <p:cNvPr id="3" name="Content Placeholder 2"/>
          <p:cNvSpPr>
            <a:spLocks noGrp="1"/>
          </p:cNvSpPr>
          <p:nvPr>
            <p:ph idx="1"/>
          </p:nvPr>
        </p:nvSpPr>
        <p:spPr>
          <a:xfrm>
            <a:off x="606056" y="2041178"/>
            <a:ext cx="10036238" cy="4816821"/>
          </a:xfrm>
        </p:spPr>
        <p:txBody>
          <a:bodyPr>
            <a:normAutofit/>
          </a:bodyPr>
          <a:lstStyle/>
          <a:p>
            <a:r>
              <a:rPr lang="en-GB" sz="2800" dirty="0"/>
              <a:t>Shut your eyes – take two minutes. </a:t>
            </a:r>
          </a:p>
          <a:p>
            <a:r>
              <a:rPr lang="en-GB" sz="2800" dirty="0"/>
              <a:t>Bypass your rational mind and with your heart and soul - dream</a:t>
            </a:r>
          </a:p>
          <a:p>
            <a:r>
              <a:rPr lang="en-GB" sz="2800" dirty="0"/>
              <a:t>Imagine it is ten years in the future. The world has done an about turn and is exactly as you’d love it to be.</a:t>
            </a:r>
          </a:p>
          <a:p>
            <a:r>
              <a:rPr lang="en-GB" sz="2800" dirty="0"/>
              <a:t>Walk through your transformed neighbourhood.</a:t>
            </a:r>
          </a:p>
          <a:p>
            <a:r>
              <a:rPr lang="en-GB" sz="2800" dirty="0"/>
              <a:t>What do you see, hear, smell? How do you feel? </a:t>
            </a:r>
          </a:p>
          <a:p>
            <a:r>
              <a:rPr lang="en-GB" sz="2800" dirty="0"/>
              <a:t>What are other people doing? </a:t>
            </a:r>
          </a:p>
          <a:p>
            <a:endParaRPr lang="en-GB" dirty="0"/>
          </a:p>
        </p:txBody>
      </p:sp>
      <p:pic>
        <p:nvPicPr>
          <p:cNvPr id="6" name="Picture 5">
            <a:extLst>
              <a:ext uri="{FF2B5EF4-FFF2-40B4-BE49-F238E27FC236}">
                <a16:creationId xmlns:a16="http://schemas.microsoft.com/office/drawing/2014/main" id="{802BFBB8-F673-1505-873F-5A7D8B7849F6}"/>
              </a:ext>
            </a:extLst>
          </p:cNvPr>
          <p:cNvPicPr>
            <a:picLocks noChangeAspect="1"/>
          </p:cNvPicPr>
          <p:nvPr/>
        </p:nvPicPr>
        <p:blipFill rotWithShape="1">
          <a:blip r:embed="rId2"/>
          <a:srcRect t="14401" b="4249"/>
          <a:stretch/>
        </p:blipFill>
        <p:spPr>
          <a:xfrm>
            <a:off x="10048875" y="0"/>
            <a:ext cx="2143125" cy="1743425"/>
          </a:xfrm>
          <a:prstGeom prst="rect">
            <a:avLst/>
          </a:prstGeom>
        </p:spPr>
      </p:pic>
    </p:spTree>
    <p:extLst>
      <p:ext uri="{BB962C8B-B14F-4D97-AF65-F5344CB8AC3E}">
        <p14:creationId xmlns:p14="http://schemas.microsoft.com/office/powerpoint/2010/main" val="301768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9737-22BF-027D-0BB6-1C3CCAB14385}"/>
              </a:ext>
            </a:extLst>
          </p:cNvPr>
          <p:cNvSpPr>
            <a:spLocks noGrp="1"/>
          </p:cNvSpPr>
          <p:nvPr>
            <p:ph type="title"/>
          </p:nvPr>
        </p:nvSpPr>
        <p:spPr>
          <a:xfrm>
            <a:off x="1809749" y="681831"/>
            <a:ext cx="9386335" cy="649288"/>
          </a:xfrm>
        </p:spPr>
        <p:txBody>
          <a:bodyPr>
            <a:normAutofit fontScale="90000"/>
          </a:bodyPr>
          <a:lstStyle/>
          <a:p>
            <a:r>
              <a:rPr lang="en-GB" dirty="0"/>
              <a:t>Exercise 2. Now think with your head: 3 minutes</a:t>
            </a:r>
          </a:p>
        </p:txBody>
      </p:sp>
      <p:sp>
        <p:nvSpPr>
          <p:cNvPr id="3" name="Content Placeholder 2">
            <a:extLst>
              <a:ext uri="{FF2B5EF4-FFF2-40B4-BE49-F238E27FC236}">
                <a16:creationId xmlns:a16="http://schemas.microsoft.com/office/drawing/2014/main" id="{906BF1E3-5ADE-0484-1E5C-75C6E584E23F}"/>
              </a:ext>
            </a:extLst>
          </p:cNvPr>
          <p:cNvSpPr>
            <a:spLocks noGrp="1"/>
          </p:cNvSpPr>
          <p:nvPr>
            <p:ph idx="1"/>
          </p:nvPr>
        </p:nvSpPr>
        <p:spPr>
          <a:xfrm>
            <a:off x="1809749" y="1833238"/>
            <a:ext cx="9088623" cy="4898865"/>
          </a:xfrm>
        </p:spPr>
        <p:txBody>
          <a:bodyPr>
            <a:normAutofit fontScale="77500" lnSpcReduction="20000"/>
          </a:bodyPr>
          <a:lstStyle/>
          <a:p>
            <a:r>
              <a:rPr lang="en-GB" sz="3100" dirty="0">
                <a:latin typeface="Times New Roman" panose="02020603050405020304" pitchFamily="18" charset="0"/>
              </a:rPr>
              <a:t>What kind of polices/practices might have got us there?</a:t>
            </a:r>
          </a:p>
          <a:p>
            <a:r>
              <a:rPr lang="en-GB" sz="3100" dirty="0">
                <a:latin typeface="Times New Roman" panose="02020603050405020304" pitchFamily="18" charset="0"/>
              </a:rPr>
              <a:t>Encourages us to think in terms of systems thinking and what leads to what.</a:t>
            </a:r>
          </a:p>
          <a:p>
            <a:r>
              <a:rPr lang="en-GB" sz="3100" dirty="0">
                <a:latin typeface="Times New Roman" panose="02020603050405020304" pitchFamily="18" charset="0"/>
              </a:rPr>
              <a:t>Change requires government policies. These require:</a:t>
            </a:r>
          </a:p>
          <a:p>
            <a:pPr lvl="1"/>
            <a:r>
              <a:rPr lang="en-GB" sz="2800" dirty="0">
                <a:latin typeface="Times New Roman" panose="02020603050405020304" pitchFamily="18" charset="0"/>
              </a:rPr>
              <a:t>Public support (culture, knowledge, proper incentives). </a:t>
            </a:r>
          </a:p>
          <a:p>
            <a:pPr lvl="1"/>
            <a:r>
              <a:rPr lang="en-GB" sz="2800" dirty="0">
                <a:latin typeface="Times New Roman" panose="02020603050405020304" pitchFamily="18" charset="0"/>
              </a:rPr>
              <a:t>Business support (e.g. align low-carbon practices with financial incentives)</a:t>
            </a:r>
          </a:p>
          <a:p>
            <a:pPr lvl="1"/>
            <a:r>
              <a:rPr lang="en-GB" sz="2800" dirty="0">
                <a:latin typeface="Times New Roman" panose="02020603050405020304" pitchFamily="18" charset="0"/>
              </a:rPr>
              <a:t>Good governance – upgrade democratic systems to promote longer term thinking.</a:t>
            </a:r>
          </a:p>
          <a:p>
            <a:pPr lvl="1"/>
            <a:r>
              <a:rPr lang="en-GB" sz="2800" dirty="0">
                <a:latin typeface="Times New Roman" panose="02020603050405020304" pitchFamily="18" charset="0"/>
              </a:rPr>
              <a:t>Changes in values and norms</a:t>
            </a:r>
          </a:p>
          <a:p>
            <a:r>
              <a:rPr lang="en-GB" sz="3100" dirty="0">
                <a:latin typeface="Times New Roman" panose="02020603050405020304" pitchFamily="18" charset="0"/>
              </a:rPr>
              <a:t>Fiction creates a safe space to imagine how we might do things better. </a:t>
            </a:r>
          </a:p>
          <a:p>
            <a:endParaRPr lang="en-GB" sz="2200" dirty="0">
              <a:latin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43728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34B5353-AA21-4B49-9FF3-7505F5FDF8C3}"/>
              </a:ext>
            </a:extLst>
          </p:cNvPr>
          <p:cNvSpPr>
            <a:spLocks noGrp="1"/>
          </p:cNvSpPr>
          <p:nvPr>
            <p:ph idx="1"/>
          </p:nvPr>
        </p:nvSpPr>
        <p:spPr>
          <a:xfrm>
            <a:off x="0" y="202332"/>
            <a:ext cx="6899564" cy="6946613"/>
          </a:xfrm>
        </p:spPr>
        <p:txBody>
          <a:bodyPr>
            <a:noAutofit/>
          </a:bodyPr>
          <a:lstStyle/>
          <a:p>
            <a:pPr algn="l"/>
            <a:r>
              <a:rPr lang="en-US" sz="2200" dirty="0"/>
              <a:t>Eight people in a citizen’s jury, discussing the most important challenge in the history of humanity – how to save ourselves from the climate crisis. </a:t>
            </a:r>
          </a:p>
          <a:p>
            <a:pPr algn="l"/>
            <a:r>
              <a:rPr lang="en-US" sz="2200" dirty="0"/>
              <a:t>Exciting new solutions are proposed, each with their own champions and detractors. What they decide will affect us all. </a:t>
            </a:r>
          </a:p>
          <a:p>
            <a:pPr algn="l"/>
            <a:r>
              <a:rPr lang="en-US" sz="2200" dirty="0"/>
              <a:t>But they all have their own issues to deal with, and what is more, one of them has a hidden agenda. Who is the assassin and who are they there to kill?</a:t>
            </a:r>
          </a:p>
          <a:p>
            <a:r>
              <a:rPr lang="en-GB" sz="2200" dirty="0"/>
              <a:t>Adapted as an interactive play: audience vote on climate solutions: </a:t>
            </a:r>
            <a:r>
              <a:rPr lang="en-GB" sz="2200" dirty="0">
                <a:hlinkClick r:id="rId2"/>
              </a:rPr>
              <a:t>https://www.dabaden.com/murder-in-the-citizens-jury/</a:t>
            </a:r>
            <a:r>
              <a:rPr lang="en-GB" sz="2200" dirty="0"/>
              <a:t>.</a:t>
            </a:r>
          </a:p>
          <a:p>
            <a:r>
              <a:rPr lang="en-GB" sz="1800">
                <a:effectLst/>
                <a:latin typeface="Times New Roman" panose="02020603050405020304" pitchFamily="18" charset="0"/>
                <a:ea typeface="Calibri" panose="020F0502020204030204" pitchFamily="34" charset="0"/>
                <a:hlinkClick r:id="rId3"/>
              </a:rPr>
              <a:t>https</a:t>
            </a:r>
            <a:r>
              <a:rPr lang="en-GB" sz="1800" dirty="0">
                <a:effectLst/>
                <a:latin typeface="Times New Roman" panose="02020603050405020304" pitchFamily="18" charset="0"/>
                <a:ea typeface="Calibri" panose="020F0502020204030204" pitchFamily="34" charset="0"/>
                <a:hlinkClick r:id="rId3"/>
              </a:rPr>
              <a:t>://youtu.be/qlLfNsCUQys</a:t>
            </a:r>
            <a:r>
              <a:rPr lang="en-GB" sz="2200" dirty="0">
                <a:effectLst/>
                <a:latin typeface="+mj-lt"/>
                <a:ea typeface="Calibri" panose="020F0502020204030204" pitchFamily="34" charset="0"/>
              </a:rPr>
              <a:t> </a:t>
            </a:r>
            <a:endParaRPr lang="en-GB" sz="2200" dirty="0">
              <a:latin typeface="+mj-lt"/>
            </a:endParaRPr>
          </a:p>
          <a:p>
            <a:endParaRPr lang="en-GB" sz="2200" dirty="0"/>
          </a:p>
          <a:p>
            <a:pPr marL="0" indent="0">
              <a:buNone/>
            </a:pPr>
            <a:br>
              <a:rPr lang="en-GB" sz="2200" dirty="0">
                <a:latin typeface="Georgia" panose="02040502050405020303" pitchFamily="18" charset="0"/>
              </a:rPr>
            </a:br>
            <a:br>
              <a:rPr lang="en-GB" sz="2200" dirty="0">
                <a:latin typeface="Georgia" panose="02040502050405020303" pitchFamily="18" charset="0"/>
              </a:rPr>
            </a:br>
            <a:endParaRPr lang="en-GB" sz="2200" dirty="0">
              <a:latin typeface="Georgia" panose="02040502050405020303" pitchFamily="18" charset="0"/>
            </a:endParaRPr>
          </a:p>
        </p:txBody>
      </p:sp>
      <p:pic>
        <p:nvPicPr>
          <p:cNvPr id="2" name="Picture 1">
            <a:extLst>
              <a:ext uri="{FF2B5EF4-FFF2-40B4-BE49-F238E27FC236}">
                <a16:creationId xmlns:a16="http://schemas.microsoft.com/office/drawing/2014/main" id="{53A82D81-2999-77B2-991A-C48E9FDC999F}"/>
              </a:ext>
            </a:extLst>
          </p:cNvPr>
          <p:cNvPicPr>
            <a:picLocks noChangeAspect="1"/>
          </p:cNvPicPr>
          <p:nvPr/>
        </p:nvPicPr>
        <p:blipFill>
          <a:blip r:embed="rId4"/>
          <a:stretch>
            <a:fillRect/>
          </a:stretch>
        </p:blipFill>
        <p:spPr>
          <a:xfrm>
            <a:off x="7301878" y="0"/>
            <a:ext cx="4890122" cy="6858000"/>
          </a:xfrm>
          <a:prstGeom prst="rect">
            <a:avLst/>
          </a:prstGeom>
        </p:spPr>
      </p:pic>
    </p:spTree>
    <p:extLst>
      <p:ext uri="{BB962C8B-B14F-4D97-AF65-F5344CB8AC3E}">
        <p14:creationId xmlns:p14="http://schemas.microsoft.com/office/powerpoint/2010/main" val="256793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F202-BD37-0774-D870-CBD965E8A660}"/>
              </a:ext>
            </a:extLst>
          </p:cNvPr>
          <p:cNvSpPr>
            <a:spLocks noGrp="1"/>
          </p:cNvSpPr>
          <p:nvPr>
            <p:ph type="title"/>
          </p:nvPr>
        </p:nvSpPr>
        <p:spPr>
          <a:xfrm>
            <a:off x="1117471" y="217041"/>
            <a:ext cx="9603275" cy="1049235"/>
          </a:xfrm>
        </p:spPr>
        <p:txBody>
          <a:bodyPr/>
          <a:lstStyle/>
          <a:p>
            <a:r>
              <a:rPr lang="en-GB" dirty="0">
                <a:latin typeface="Verdana" panose="020B0604030504040204" pitchFamily="34" charset="0"/>
                <a:ea typeface="Verdana" panose="020B0604030504040204" pitchFamily="34" charset="0"/>
              </a:rPr>
              <a:t>Campus novel/Philosophy/whodunnit</a:t>
            </a:r>
          </a:p>
        </p:txBody>
      </p:sp>
      <p:sp>
        <p:nvSpPr>
          <p:cNvPr id="7" name="TextBox 6">
            <a:extLst>
              <a:ext uri="{FF2B5EF4-FFF2-40B4-BE49-F238E27FC236}">
                <a16:creationId xmlns:a16="http://schemas.microsoft.com/office/drawing/2014/main" id="{FE44C976-777D-7FCF-9738-D14F0AC6CFA6}"/>
              </a:ext>
            </a:extLst>
          </p:cNvPr>
          <p:cNvSpPr txBox="1"/>
          <p:nvPr/>
        </p:nvSpPr>
        <p:spPr>
          <a:xfrm>
            <a:off x="3214370" y="2151988"/>
            <a:ext cx="8215629"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2828"/>
                </a:solidFill>
                <a:effectLst/>
                <a:uLnTx/>
                <a:uFillTx/>
                <a:latin typeface="Inter"/>
                <a:ea typeface="+mn-ea"/>
                <a:cs typeface="+mn-cs"/>
              </a:rPr>
              <a:t>A fusion of campus novel and whodunnit. The protagonist is Iris Tate, professor of moral philosophy. When the Dean proposes the controversial concept of ‘edutainment,’ Iris devises a course based on a whodunnit that all assume is hypothetical – a murder in a climate assembly. A variety of characters provide an entertaining source of ethical dilemmas, and all relate to the proposed climate policies in different ways. But what the students don’t know is that the ultimate dilemma is very real.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82828"/>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https://www.dabaden.com/</a:t>
            </a:r>
          </a:p>
        </p:txBody>
      </p:sp>
      <p:pic>
        <p:nvPicPr>
          <p:cNvPr id="4" name="Picture 3">
            <a:extLst>
              <a:ext uri="{FF2B5EF4-FFF2-40B4-BE49-F238E27FC236}">
                <a16:creationId xmlns:a16="http://schemas.microsoft.com/office/drawing/2014/main" id="{2619F7F5-0A51-05A2-CC42-09BE37D85081}"/>
              </a:ext>
            </a:extLst>
          </p:cNvPr>
          <p:cNvPicPr>
            <a:picLocks noChangeAspect="1"/>
          </p:cNvPicPr>
          <p:nvPr/>
        </p:nvPicPr>
        <p:blipFill>
          <a:blip r:embed="rId3"/>
          <a:stretch>
            <a:fillRect/>
          </a:stretch>
        </p:blipFill>
        <p:spPr>
          <a:xfrm>
            <a:off x="0" y="1813560"/>
            <a:ext cx="3152775" cy="5044440"/>
          </a:xfrm>
          <a:prstGeom prst="rect">
            <a:avLst/>
          </a:prstGeom>
        </p:spPr>
      </p:pic>
    </p:spTree>
    <p:extLst>
      <p:ext uri="{BB962C8B-B14F-4D97-AF65-F5344CB8AC3E}">
        <p14:creationId xmlns:p14="http://schemas.microsoft.com/office/powerpoint/2010/main" val="582929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764704"/>
            <a:ext cx="8496300" cy="649288"/>
          </a:xfrm>
        </p:spPr>
        <p:txBody>
          <a:bodyPr/>
          <a:lstStyle/>
          <a:p>
            <a:r>
              <a:rPr lang="en-GB" dirty="0"/>
              <a:t>Outline of session</a:t>
            </a:r>
          </a:p>
        </p:txBody>
      </p:sp>
      <p:sp>
        <p:nvSpPr>
          <p:cNvPr id="3" name="Content Placeholder 2"/>
          <p:cNvSpPr>
            <a:spLocks noGrp="1"/>
          </p:cNvSpPr>
          <p:nvPr>
            <p:ph idx="1"/>
          </p:nvPr>
        </p:nvSpPr>
        <p:spPr>
          <a:xfrm>
            <a:off x="1703512" y="1988840"/>
            <a:ext cx="8496300" cy="4518286"/>
          </a:xfrm>
        </p:spPr>
        <p:txBody>
          <a:bodyPr>
            <a:normAutofit fontScale="92500"/>
          </a:bodyPr>
          <a:lstStyle/>
          <a:p>
            <a:r>
              <a:rPr lang="en-GB" sz="2400" dirty="0"/>
              <a:t>Stories: news, education, fiction, plays, TV, marketing</a:t>
            </a:r>
          </a:p>
          <a:p>
            <a:r>
              <a:rPr lang="en-GB" sz="2400" dirty="0"/>
              <a:t>Positive role models vs cautionary tales</a:t>
            </a:r>
          </a:p>
          <a:p>
            <a:r>
              <a:rPr lang="en-GB" sz="2400" dirty="0"/>
              <a:t>Psychological Theories</a:t>
            </a:r>
          </a:p>
          <a:p>
            <a:r>
              <a:rPr lang="en-GB" sz="2400" dirty="0"/>
              <a:t>Moving beyond preaching to the converted: hairdressers</a:t>
            </a:r>
          </a:p>
          <a:p>
            <a:r>
              <a:rPr lang="en-GB" sz="2400" dirty="0"/>
              <a:t>Green Stories Project</a:t>
            </a:r>
          </a:p>
          <a:p>
            <a:r>
              <a:rPr lang="en-GB" sz="2400" i="1" dirty="0"/>
              <a:t>Habitat Man/The Assassin/No More Fairy Tales: Stories to Save Our Planet</a:t>
            </a:r>
          </a:p>
          <a:p>
            <a:r>
              <a:rPr lang="en-GB" sz="2400" dirty="0"/>
              <a:t>BAFTA #ClimateCharacters</a:t>
            </a:r>
          </a:p>
          <a:p>
            <a:r>
              <a:rPr lang="en-GB" sz="2400" dirty="0"/>
              <a:t>Thrutopian approach</a:t>
            </a:r>
          </a:p>
          <a:p>
            <a:endParaRPr lang="en-GB" dirty="0"/>
          </a:p>
        </p:txBody>
      </p:sp>
    </p:spTree>
    <p:extLst>
      <p:ext uri="{BB962C8B-B14F-4D97-AF65-F5344CB8AC3E}">
        <p14:creationId xmlns:p14="http://schemas.microsoft.com/office/powerpoint/2010/main" val="202736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DD13-40EE-9537-2CF8-D163DADD1238}"/>
              </a:ext>
            </a:extLst>
          </p:cNvPr>
          <p:cNvSpPr>
            <a:spLocks noGrp="1"/>
          </p:cNvSpPr>
          <p:nvPr>
            <p:ph type="title"/>
          </p:nvPr>
        </p:nvSpPr>
        <p:spPr/>
        <p:txBody>
          <a:bodyPr/>
          <a:lstStyle/>
          <a:p>
            <a:r>
              <a:rPr lang="en-GB" dirty="0"/>
              <a:t>Summary – avoid the 3 Common mistakes</a:t>
            </a:r>
          </a:p>
        </p:txBody>
      </p:sp>
      <p:sp>
        <p:nvSpPr>
          <p:cNvPr id="3" name="Content Placeholder 2">
            <a:extLst>
              <a:ext uri="{FF2B5EF4-FFF2-40B4-BE49-F238E27FC236}">
                <a16:creationId xmlns:a16="http://schemas.microsoft.com/office/drawing/2014/main" id="{51F9A4B2-8232-17BA-F87B-FA2F239C760E}"/>
              </a:ext>
            </a:extLst>
          </p:cNvPr>
          <p:cNvSpPr>
            <a:spLocks noGrp="1"/>
          </p:cNvSpPr>
          <p:nvPr>
            <p:ph idx="1"/>
          </p:nvPr>
        </p:nvSpPr>
        <p:spPr>
          <a:xfrm>
            <a:off x="825190" y="2015732"/>
            <a:ext cx="10872439" cy="4485429"/>
          </a:xfrm>
        </p:spPr>
        <p:txBody>
          <a:bodyPr>
            <a:normAutofit/>
          </a:bodyPr>
          <a:lstStyle/>
          <a:p>
            <a:pPr marL="457200" indent="-457200">
              <a:buFont typeface="+mj-lt"/>
              <a:buAutoNum type="arabicPeriod"/>
            </a:pPr>
            <a:r>
              <a:rPr lang="en-GB" sz="3600" dirty="0"/>
              <a:t>Focus on agency, showing solutions, role-models, examples of success. </a:t>
            </a:r>
          </a:p>
          <a:p>
            <a:pPr marL="457200" indent="-457200">
              <a:buFont typeface="+mj-lt"/>
              <a:buAutoNum type="arabicPeriod"/>
            </a:pPr>
            <a:r>
              <a:rPr lang="en-GB" sz="3600" dirty="0"/>
              <a:t>Find innovative ways to engage those outside the climate echo chamber.</a:t>
            </a:r>
          </a:p>
          <a:p>
            <a:pPr marL="457200" indent="-457200">
              <a:buFont typeface="+mj-lt"/>
              <a:buAutoNum type="arabicPeriod"/>
            </a:pPr>
            <a:r>
              <a:rPr lang="en-GB" sz="3600" dirty="0"/>
              <a:t>Understand what works and what is a ‘pretend’ solution. </a:t>
            </a:r>
          </a:p>
        </p:txBody>
      </p:sp>
    </p:spTree>
    <p:extLst>
      <p:ext uri="{BB962C8B-B14F-4D97-AF65-F5344CB8AC3E}">
        <p14:creationId xmlns:p14="http://schemas.microsoft.com/office/powerpoint/2010/main" val="253281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84C1-99A6-7228-A457-2178A00FCC22}"/>
              </a:ext>
            </a:extLst>
          </p:cNvPr>
          <p:cNvSpPr>
            <a:spLocks noGrp="1"/>
          </p:cNvSpPr>
          <p:nvPr>
            <p:ph type="title"/>
          </p:nvPr>
        </p:nvSpPr>
        <p:spPr/>
        <p:txBody>
          <a:bodyPr/>
          <a:lstStyle/>
          <a:p>
            <a:r>
              <a:rPr lang="en-GB" dirty="0"/>
              <a:t>A Jigsaw to Save the World</a:t>
            </a:r>
          </a:p>
        </p:txBody>
      </p:sp>
      <p:pic>
        <p:nvPicPr>
          <p:cNvPr id="5" name="Content Placeholder 4">
            <a:extLst>
              <a:ext uri="{FF2B5EF4-FFF2-40B4-BE49-F238E27FC236}">
                <a16:creationId xmlns:a16="http://schemas.microsoft.com/office/drawing/2014/main" id="{F5387DAD-B6E9-33E4-841E-B3C26E609204}"/>
              </a:ext>
            </a:extLst>
          </p:cNvPr>
          <p:cNvPicPr>
            <a:picLocks noGrp="1" noChangeAspect="1"/>
          </p:cNvPicPr>
          <p:nvPr>
            <p:ph idx="1"/>
          </p:nvPr>
        </p:nvPicPr>
        <p:blipFill>
          <a:blip r:embed="rId2"/>
          <a:stretch>
            <a:fillRect/>
          </a:stretch>
        </p:blipFill>
        <p:spPr>
          <a:xfrm>
            <a:off x="2531721" y="1853754"/>
            <a:ext cx="8913142" cy="5004246"/>
          </a:xfrm>
          <a:prstGeom prst="rect">
            <a:avLst/>
          </a:prstGeom>
        </p:spPr>
      </p:pic>
      <p:sp>
        <p:nvSpPr>
          <p:cNvPr id="4" name="Slide Number Placeholder 3">
            <a:extLst>
              <a:ext uri="{FF2B5EF4-FFF2-40B4-BE49-F238E27FC236}">
                <a16:creationId xmlns:a16="http://schemas.microsoft.com/office/drawing/2014/main" id="{70E70A11-BAB6-DEEA-07B5-F14C67E749D7}"/>
              </a:ext>
            </a:extLst>
          </p:cNvPr>
          <p:cNvSpPr>
            <a:spLocks noGrp="1"/>
          </p:cNvSpPr>
          <p:nvPr>
            <p:ph type="sldNum" sz="quarter" idx="12"/>
          </p:nvPr>
        </p:nvSpPr>
        <p:spPr/>
        <p:txBody>
          <a:bodyPr/>
          <a:lstStyle/>
          <a:p>
            <a:pPr>
              <a:defRPr/>
            </a:pPr>
            <a:fld id="{A847BDEB-C369-420E-960E-7C434D597317}" type="slidenum">
              <a:rPr lang="en-GB" altLang="en-US" smtClean="0"/>
              <a:pPr>
                <a:defRPr/>
              </a:pPr>
              <a:t>21</a:t>
            </a:fld>
            <a:endParaRPr lang="en-GB" altLang="en-US" dirty="0"/>
          </a:p>
        </p:txBody>
      </p:sp>
    </p:spTree>
    <p:extLst>
      <p:ext uri="{BB962C8B-B14F-4D97-AF65-F5344CB8AC3E}">
        <p14:creationId xmlns:p14="http://schemas.microsoft.com/office/powerpoint/2010/main" val="3824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20E28-CC4D-B0BF-8980-21BFA31BA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81C0C-4CE5-04D8-6D3F-9E46E806A55A}"/>
              </a:ext>
            </a:extLst>
          </p:cNvPr>
          <p:cNvSpPr>
            <a:spLocks noGrp="1"/>
          </p:cNvSpPr>
          <p:nvPr>
            <p:ph type="title"/>
          </p:nvPr>
        </p:nvSpPr>
        <p:spPr/>
        <p:txBody>
          <a:bodyPr/>
          <a:lstStyle/>
          <a:p>
            <a:r>
              <a:rPr lang="en-GB" dirty="0"/>
              <a:t>A Jigsaw to Save the World</a:t>
            </a:r>
          </a:p>
        </p:txBody>
      </p:sp>
      <p:sp>
        <p:nvSpPr>
          <p:cNvPr id="12" name="Text Placeholder 11">
            <a:extLst>
              <a:ext uri="{FF2B5EF4-FFF2-40B4-BE49-F238E27FC236}">
                <a16:creationId xmlns:a16="http://schemas.microsoft.com/office/drawing/2014/main" id="{A664D273-647B-DFF1-60A7-86241EF0FBE9}"/>
              </a:ext>
            </a:extLst>
          </p:cNvPr>
          <p:cNvSpPr>
            <a:spLocks noGrp="1"/>
          </p:cNvSpPr>
          <p:nvPr>
            <p:ph type="body" idx="1"/>
          </p:nvPr>
        </p:nvSpPr>
        <p:spPr/>
        <p:txBody>
          <a:bodyPr/>
          <a:lstStyle/>
          <a:p>
            <a:endParaRPr lang="en-GB"/>
          </a:p>
        </p:txBody>
      </p:sp>
      <p:pic>
        <p:nvPicPr>
          <p:cNvPr id="11" name="Content Placeholder 10">
            <a:extLst>
              <a:ext uri="{FF2B5EF4-FFF2-40B4-BE49-F238E27FC236}">
                <a16:creationId xmlns:a16="http://schemas.microsoft.com/office/drawing/2014/main" id="{24CF8605-E595-B1CE-22D8-EA2C3CDDA9D4}"/>
              </a:ext>
            </a:extLst>
          </p:cNvPr>
          <p:cNvPicPr>
            <a:picLocks noGrp="1" noChangeAspect="1"/>
          </p:cNvPicPr>
          <p:nvPr>
            <p:ph sz="half" idx="2"/>
          </p:nvPr>
        </p:nvPicPr>
        <p:blipFill>
          <a:blip r:embed="rId2"/>
          <a:srcRect l="25477" t="4325" r="20585" b="-4325"/>
          <a:stretch>
            <a:fillRect/>
          </a:stretch>
        </p:blipFill>
        <p:spPr>
          <a:xfrm>
            <a:off x="1291079" y="2006222"/>
            <a:ext cx="4801263" cy="4651430"/>
          </a:xfrm>
          <a:prstGeom prst="rect">
            <a:avLst/>
          </a:prstGeom>
        </p:spPr>
      </p:pic>
      <p:sp>
        <p:nvSpPr>
          <p:cNvPr id="14" name="Content Placeholder 13">
            <a:extLst>
              <a:ext uri="{FF2B5EF4-FFF2-40B4-BE49-F238E27FC236}">
                <a16:creationId xmlns:a16="http://schemas.microsoft.com/office/drawing/2014/main" id="{D92DF5D4-8FB5-338A-94A4-179F26E5A6F8}"/>
              </a:ext>
            </a:extLst>
          </p:cNvPr>
          <p:cNvSpPr>
            <a:spLocks noGrp="1"/>
          </p:cNvSpPr>
          <p:nvPr>
            <p:ph sz="quarter" idx="4"/>
          </p:nvPr>
        </p:nvSpPr>
        <p:spPr>
          <a:xfrm>
            <a:off x="6412361" y="2019549"/>
            <a:ext cx="5494935" cy="4511880"/>
          </a:xfrm>
        </p:spPr>
        <p:txBody>
          <a:bodyPr>
            <a:noAutofit/>
          </a:bodyPr>
          <a:lstStyle/>
          <a:p>
            <a:pPr marL="0" indent="0">
              <a:buNone/>
            </a:pPr>
            <a:r>
              <a:rPr lang="en-GB" sz="2400" dirty="0"/>
              <a:t>This is a fortnightly LinkedIn  newsletter:</a:t>
            </a:r>
          </a:p>
          <a:p>
            <a:pPr marL="0" indent="0">
              <a:buNone/>
            </a:pPr>
            <a:r>
              <a:rPr lang="en-GB" sz="2400" dirty="0">
                <a:hlinkClick r:id="rId3"/>
              </a:rPr>
              <a:t>https://www.linkedin.com/newsletters/a-jigsaw-to-save-the-world-7300475505529540608/</a:t>
            </a:r>
            <a:endParaRPr lang="en-GB" sz="2400" dirty="0"/>
          </a:p>
          <a:p>
            <a:pPr marL="0" indent="0">
              <a:buNone/>
            </a:pPr>
            <a:r>
              <a:rPr lang="en-GB" sz="2400" dirty="0"/>
              <a:t>This will be written up as a book and produced also as an actual jigsaw: see </a:t>
            </a:r>
            <a:r>
              <a:rPr lang="en-GB" sz="2400" dirty="0">
                <a:hlinkClick r:id="rId4"/>
              </a:rPr>
              <a:t>https://www.dabaden.com/a-20-piece-jigsaw-to-save-the-world/</a:t>
            </a:r>
            <a:r>
              <a:rPr lang="en-GB" sz="2400" dirty="0"/>
              <a:t> </a:t>
            </a:r>
          </a:p>
        </p:txBody>
      </p:sp>
      <p:sp>
        <p:nvSpPr>
          <p:cNvPr id="4" name="Slide Number Placeholder 3">
            <a:extLst>
              <a:ext uri="{FF2B5EF4-FFF2-40B4-BE49-F238E27FC236}">
                <a16:creationId xmlns:a16="http://schemas.microsoft.com/office/drawing/2014/main" id="{8F74AF99-10A4-1E1F-E759-068F78301353}"/>
              </a:ext>
            </a:extLst>
          </p:cNvPr>
          <p:cNvSpPr>
            <a:spLocks noGrp="1"/>
          </p:cNvSpPr>
          <p:nvPr>
            <p:ph type="sldNum" sz="quarter" idx="12"/>
          </p:nvPr>
        </p:nvSpPr>
        <p:spPr/>
        <p:txBody>
          <a:bodyPr/>
          <a:lstStyle/>
          <a:p>
            <a:pPr>
              <a:defRPr/>
            </a:pPr>
            <a:fld id="{A847BDEB-C369-420E-960E-7C434D597317}" type="slidenum">
              <a:rPr lang="en-GB" altLang="en-US" smtClean="0"/>
              <a:pPr>
                <a:defRPr/>
              </a:pPr>
              <a:t>22</a:t>
            </a:fld>
            <a:endParaRPr lang="en-GB" altLang="en-US" dirty="0"/>
          </a:p>
        </p:txBody>
      </p:sp>
    </p:spTree>
    <p:extLst>
      <p:ext uri="{BB962C8B-B14F-4D97-AF65-F5344CB8AC3E}">
        <p14:creationId xmlns:p14="http://schemas.microsoft.com/office/powerpoint/2010/main" val="4176044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891" y="232506"/>
            <a:ext cx="8496300" cy="649288"/>
          </a:xfrm>
        </p:spPr>
        <p:txBody>
          <a:bodyPr>
            <a:normAutofit/>
          </a:bodyPr>
          <a:lstStyle/>
          <a:p>
            <a:r>
              <a:rPr lang="en-GB" sz="3600" dirty="0">
                <a:latin typeface="Verdana" panose="020B0604030504040204" pitchFamily="34" charset="0"/>
                <a:ea typeface="Verdana" panose="020B0604030504040204" pitchFamily="34" charset="0"/>
              </a:rPr>
              <a:t>Feel free to connect </a:t>
            </a:r>
          </a:p>
        </p:txBody>
      </p:sp>
      <p:sp>
        <p:nvSpPr>
          <p:cNvPr id="3" name="Content Placeholder 2"/>
          <p:cNvSpPr>
            <a:spLocks noGrp="1"/>
          </p:cNvSpPr>
          <p:nvPr>
            <p:ph idx="1"/>
          </p:nvPr>
        </p:nvSpPr>
        <p:spPr>
          <a:xfrm>
            <a:off x="154236" y="1114300"/>
            <a:ext cx="12037764" cy="4306974"/>
          </a:xfrm>
        </p:spPr>
        <p:txBody>
          <a:bodyPr>
            <a:noAutofit/>
          </a:bodyPr>
          <a:lstStyle/>
          <a:p>
            <a:r>
              <a:rPr lang="en-GB" sz="2400" dirty="0">
                <a:latin typeface="Verdana" panose="020B0604030504040204" pitchFamily="34" charset="0"/>
                <a:ea typeface="Verdana" panose="020B0604030504040204" pitchFamily="34" charset="0"/>
              </a:rPr>
              <a:t>Website: </a:t>
            </a:r>
            <a:r>
              <a:rPr lang="en-GB" sz="2400" dirty="0">
                <a:latin typeface="Verdana" panose="020B0604030504040204" pitchFamily="34" charset="0"/>
                <a:ea typeface="Verdana" panose="020B0604030504040204" pitchFamily="34" charset="0"/>
                <a:hlinkClick r:id="rId2"/>
              </a:rPr>
              <a:t>www.dabaden.com</a:t>
            </a:r>
            <a:endParaRPr lang="en-GB" sz="2400" dirty="0">
              <a:latin typeface="Verdana" panose="020B0604030504040204" pitchFamily="34" charset="0"/>
              <a:ea typeface="Verdana" panose="020B0604030504040204" pitchFamily="34" charset="0"/>
            </a:endParaRPr>
          </a:p>
          <a:p>
            <a:r>
              <a:rPr lang="en-GB" sz="2400" dirty="0">
                <a:latin typeface="Verdana" panose="020B0604030504040204" pitchFamily="34" charset="0"/>
                <a:ea typeface="Verdana" panose="020B0604030504040204" pitchFamily="34" charset="0"/>
              </a:rPr>
              <a:t>Email: D.A.Baden@soton.c.uk</a:t>
            </a:r>
          </a:p>
          <a:p>
            <a:r>
              <a:rPr lang="en-GB" sz="2400" dirty="0">
                <a:latin typeface="Verdana" panose="020B0604030504040204" pitchFamily="34" charset="0"/>
                <a:ea typeface="Verdana" panose="020B0604030504040204" pitchFamily="34" charset="0"/>
              </a:rPr>
              <a:t>X: @DABadenauthor  @dabaden.bsky.social</a:t>
            </a:r>
          </a:p>
          <a:p>
            <a:r>
              <a:rPr lang="en-GB" sz="2400" kern="100" dirty="0">
                <a:effectLst/>
                <a:latin typeface="Verdana" panose="020B0604030504040204" pitchFamily="34" charset="0"/>
                <a:ea typeface="Verdana" panose="020B0604030504040204" pitchFamily="34" charset="0"/>
                <a:cs typeface="Calibri" panose="020F0502020204030204" pitchFamily="34" charset="0"/>
              </a:rPr>
              <a:t>linkedin.com/in/denise-baden-3742793</a:t>
            </a:r>
          </a:p>
          <a:p>
            <a:r>
              <a:rPr lang="en-GB" sz="2400" kern="100" dirty="0">
                <a:latin typeface="Verdana" panose="020B0604030504040204" pitchFamily="34" charset="0"/>
                <a:ea typeface="Verdana" panose="020B0604030504040204" pitchFamily="34" charset="0"/>
                <a:cs typeface="Calibri" panose="020F0502020204030204" pitchFamily="34" charset="0"/>
              </a:rPr>
              <a:t>Creative Climate Communication newsletter on Linked-In</a:t>
            </a:r>
            <a:endParaRPr lang="en-GB" sz="24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en-GB" sz="2400" i="1" dirty="0">
                <a:latin typeface="Verdana" panose="020B0604030504040204" pitchFamily="34" charset="0"/>
                <a:ea typeface="Verdana" panose="020B0604030504040204" pitchFamily="34" charset="0"/>
              </a:rPr>
              <a:t>Habitat Man </a:t>
            </a:r>
            <a:r>
              <a:rPr lang="en-GB" sz="2400" dirty="0">
                <a:latin typeface="Verdana" panose="020B0604030504040204" pitchFamily="34" charset="0"/>
                <a:ea typeface="Verdana" panose="020B0604030504040204" pitchFamily="34" charset="0"/>
              </a:rPr>
              <a:t>and</a:t>
            </a:r>
            <a:r>
              <a:rPr lang="en-GB" sz="2400" i="1" dirty="0">
                <a:latin typeface="Verdana" panose="020B0604030504040204" pitchFamily="34" charset="0"/>
                <a:ea typeface="Verdana" panose="020B0604030504040204" pitchFamily="34" charset="0"/>
              </a:rPr>
              <a:t> No More Fairy Tales: Stories to Save our Planet, and The Philosopher and the Assassin </a:t>
            </a:r>
            <a:r>
              <a:rPr lang="en-GB" sz="2400" dirty="0">
                <a:latin typeface="Verdana" panose="020B0604030504040204" pitchFamily="34" charset="0"/>
                <a:ea typeface="Verdana" panose="020B0604030504040204" pitchFamily="34" charset="0"/>
              </a:rPr>
              <a:t>are available as an eBook or paperback or audio (HM).</a:t>
            </a:r>
          </a:p>
          <a:p>
            <a:r>
              <a:rPr lang="en-GB" sz="2400" dirty="0">
                <a:latin typeface="Verdana" panose="020B0604030504040204" pitchFamily="34" charset="0"/>
                <a:ea typeface="Verdana" panose="020B0604030504040204" pitchFamily="34" charset="0"/>
              </a:rPr>
              <a:t>Play: </a:t>
            </a:r>
            <a:r>
              <a:rPr lang="en-GB" sz="2400" i="1" dirty="0">
                <a:latin typeface="Verdana" panose="020B0604030504040204" pitchFamily="34" charset="0"/>
                <a:ea typeface="Verdana" panose="020B0604030504040204" pitchFamily="34" charset="0"/>
              </a:rPr>
              <a:t>Murder in the Citizens’ Jury </a:t>
            </a:r>
            <a:r>
              <a:rPr lang="en-GB" sz="2400" dirty="0">
                <a:latin typeface="Verdana" panose="020B0604030504040204" pitchFamily="34" charset="0"/>
                <a:ea typeface="Verdana" panose="020B0604030504040204" pitchFamily="34" charset="0"/>
              </a:rPr>
              <a:t>is available on </a:t>
            </a:r>
            <a:r>
              <a:rPr lang="en-GB" sz="2400" dirty="0" err="1">
                <a:latin typeface="Verdana" panose="020B0604030504040204" pitchFamily="34" charset="0"/>
                <a:ea typeface="Verdana" panose="020B0604030504040204" pitchFamily="34" charset="0"/>
              </a:rPr>
              <a:t>Lazybee</a:t>
            </a:r>
            <a:r>
              <a:rPr lang="en-GB" sz="2400" dirty="0">
                <a:latin typeface="Verdana" panose="020B0604030504040204" pitchFamily="34" charset="0"/>
                <a:ea typeface="Verdana" panose="020B0604030504040204" pitchFamily="34" charset="0"/>
              </a:rPr>
              <a:t> or royalty-free for amdram/student theatre companies to put on (if you come direct)</a:t>
            </a:r>
          </a:p>
        </p:txBody>
      </p:sp>
      <p:pic>
        <p:nvPicPr>
          <p:cNvPr id="6" name="Picture 5">
            <a:extLst>
              <a:ext uri="{FF2B5EF4-FFF2-40B4-BE49-F238E27FC236}">
                <a16:creationId xmlns:a16="http://schemas.microsoft.com/office/drawing/2014/main" id="{03C134E8-05C4-3EBF-2A2F-3C2CA4E4741C}"/>
              </a:ext>
            </a:extLst>
          </p:cNvPr>
          <p:cNvPicPr>
            <a:picLocks noChangeAspect="1"/>
          </p:cNvPicPr>
          <p:nvPr/>
        </p:nvPicPr>
        <p:blipFill>
          <a:blip r:embed="rId3"/>
          <a:stretch>
            <a:fillRect/>
          </a:stretch>
        </p:blipFill>
        <p:spPr>
          <a:xfrm>
            <a:off x="9664505" y="0"/>
            <a:ext cx="2527495" cy="2519472"/>
          </a:xfrm>
          <a:prstGeom prst="rect">
            <a:avLst/>
          </a:prstGeom>
        </p:spPr>
      </p:pic>
    </p:spTree>
    <p:extLst>
      <p:ext uri="{BB962C8B-B14F-4D97-AF65-F5344CB8AC3E}">
        <p14:creationId xmlns:p14="http://schemas.microsoft.com/office/powerpoint/2010/main" val="119860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C16C-6C72-64E1-FEB7-6348EE3E8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944C5-65F6-1608-0707-8C375DC792D9}"/>
              </a:ext>
            </a:extLst>
          </p:cNvPr>
          <p:cNvSpPr>
            <a:spLocks noGrp="1"/>
          </p:cNvSpPr>
          <p:nvPr>
            <p:ph type="title"/>
          </p:nvPr>
        </p:nvSpPr>
        <p:spPr>
          <a:xfrm>
            <a:off x="2146891" y="232506"/>
            <a:ext cx="8496300" cy="649288"/>
          </a:xfrm>
        </p:spPr>
        <p:txBody>
          <a:bodyPr>
            <a:normAutofit/>
          </a:bodyPr>
          <a:lstStyle/>
          <a:p>
            <a:r>
              <a:rPr lang="en-GB" sz="3600" dirty="0" err="1">
                <a:latin typeface="Verdana" panose="020B0604030504040204" pitchFamily="34" charset="0"/>
                <a:ea typeface="Verdana" panose="020B0604030504040204" pitchFamily="34" charset="0"/>
              </a:rPr>
              <a:t>Booktokker</a:t>
            </a:r>
            <a:r>
              <a:rPr lang="en-GB" sz="3600" dirty="0">
                <a:latin typeface="Verdana" panose="020B0604030504040204" pitchFamily="34" charset="0"/>
                <a:ea typeface="Verdana" panose="020B0604030504040204" pitchFamily="34" charset="0"/>
              </a:rPr>
              <a:t> needed</a:t>
            </a:r>
          </a:p>
        </p:txBody>
      </p:sp>
      <p:sp>
        <p:nvSpPr>
          <p:cNvPr id="3" name="Content Placeholder 2">
            <a:extLst>
              <a:ext uri="{FF2B5EF4-FFF2-40B4-BE49-F238E27FC236}">
                <a16:creationId xmlns:a16="http://schemas.microsoft.com/office/drawing/2014/main" id="{5CCCB66A-5D14-FC0B-7D72-F00FD283E9C6}"/>
              </a:ext>
            </a:extLst>
          </p:cNvPr>
          <p:cNvSpPr>
            <a:spLocks noGrp="1"/>
          </p:cNvSpPr>
          <p:nvPr>
            <p:ph idx="1"/>
          </p:nvPr>
        </p:nvSpPr>
        <p:spPr>
          <a:xfrm>
            <a:off x="154236" y="1114300"/>
            <a:ext cx="9619156" cy="4306974"/>
          </a:xfrm>
        </p:spPr>
        <p:txBody>
          <a:bodyPr>
            <a:noAutofit/>
          </a:bodyPr>
          <a:lstStyle/>
          <a:p>
            <a:r>
              <a:rPr lang="en-GB" sz="3200" dirty="0">
                <a:latin typeface="Verdana" panose="020B0604030504040204" pitchFamily="34" charset="0"/>
                <a:ea typeface="Verdana" panose="020B0604030504040204" pitchFamily="34" charset="0"/>
              </a:rPr>
              <a:t>If you love fiction and the environment and </a:t>
            </a:r>
          </a:p>
          <a:p>
            <a:r>
              <a:rPr lang="en-GB" sz="3200" dirty="0">
                <a:latin typeface="Verdana" panose="020B0604030504040204" pitchFamily="34" charset="0"/>
                <a:ea typeface="Verdana" panose="020B0604030504040204" pitchFamily="34" charset="0"/>
              </a:rPr>
              <a:t>would like to help, we have some YA novels we’d love to get in front of </a:t>
            </a:r>
            <a:r>
              <a:rPr lang="en-GB" sz="3200" dirty="0" err="1">
                <a:latin typeface="Verdana" panose="020B0604030504040204" pitchFamily="34" charset="0"/>
                <a:ea typeface="Verdana" panose="020B0604030504040204" pitchFamily="34" charset="0"/>
              </a:rPr>
              <a:t>BookTok</a:t>
            </a:r>
            <a:r>
              <a:rPr lang="en-GB" sz="3200" dirty="0">
                <a:latin typeface="Verdana" panose="020B0604030504040204" pitchFamily="34" charset="0"/>
                <a:ea typeface="Verdana" panose="020B0604030504040204" pitchFamily="34" charset="0"/>
              </a:rPr>
              <a:t> audience</a:t>
            </a:r>
          </a:p>
          <a:p>
            <a:r>
              <a:rPr lang="en-GB" sz="3200" dirty="0">
                <a:latin typeface="Verdana" panose="020B0604030504040204" pitchFamily="34" charset="0"/>
                <a:ea typeface="Verdana" panose="020B0604030504040204" pitchFamily="34" charset="0"/>
              </a:rPr>
              <a:t>Contact me if interested</a:t>
            </a:r>
          </a:p>
          <a:p>
            <a:r>
              <a:rPr lang="en-GB" sz="3200" dirty="0">
                <a:latin typeface="Verdana" panose="020B0604030504040204" pitchFamily="34" charset="0"/>
                <a:ea typeface="Verdana" panose="020B0604030504040204" pitchFamily="34" charset="0"/>
              </a:rPr>
              <a:t>D.A.Baden@soton.ac.uk</a:t>
            </a:r>
          </a:p>
        </p:txBody>
      </p:sp>
      <p:pic>
        <p:nvPicPr>
          <p:cNvPr id="6" name="Picture 5">
            <a:extLst>
              <a:ext uri="{FF2B5EF4-FFF2-40B4-BE49-F238E27FC236}">
                <a16:creationId xmlns:a16="http://schemas.microsoft.com/office/drawing/2014/main" id="{B7594BFF-7508-F8DF-A701-ADDD47A377CA}"/>
              </a:ext>
            </a:extLst>
          </p:cNvPr>
          <p:cNvPicPr>
            <a:picLocks noChangeAspect="1"/>
          </p:cNvPicPr>
          <p:nvPr/>
        </p:nvPicPr>
        <p:blipFill>
          <a:blip r:embed="rId2"/>
          <a:stretch>
            <a:fillRect/>
          </a:stretch>
        </p:blipFill>
        <p:spPr>
          <a:xfrm>
            <a:off x="9664505" y="0"/>
            <a:ext cx="2527495" cy="2519472"/>
          </a:xfrm>
          <a:prstGeom prst="rect">
            <a:avLst/>
          </a:prstGeom>
        </p:spPr>
      </p:pic>
    </p:spTree>
    <p:extLst>
      <p:ext uri="{BB962C8B-B14F-4D97-AF65-F5344CB8AC3E}">
        <p14:creationId xmlns:p14="http://schemas.microsoft.com/office/powerpoint/2010/main" val="215224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CCD4-4354-579F-D421-CEAC6F08EF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2E6EF85-379E-A876-84E0-E87CB1F7C1C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986A1D9A-BF68-EEB0-4908-C2A5C69BD701}"/>
              </a:ext>
            </a:extLst>
          </p:cNvPr>
          <p:cNvSpPr>
            <a:spLocks noGrp="1"/>
          </p:cNvSpPr>
          <p:nvPr>
            <p:ph type="sldNum" sz="quarter" idx="12"/>
          </p:nvPr>
        </p:nvSpPr>
        <p:spPr/>
        <p:txBody>
          <a:bodyPr/>
          <a:lstStyle/>
          <a:p>
            <a:pPr>
              <a:defRPr/>
            </a:pPr>
            <a:fld id="{A847BDEB-C369-420E-960E-7C434D597317}" type="slidenum">
              <a:rPr lang="en-GB" altLang="en-US" smtClean="0"/>
              <a:pPr>
                <a:defRPr/>
              </a:pPr>
              <a:t>25</a:t>
            </a:fld>
            <a:endParaRPr lang="en-GB" altLang="en-US" dirty="0"/>
          </a:p>
        </p:txBody>
      </p:sp>
      <p:pic>
        <p:nvPicPr>
          <p:cNvPr id="5" name="Picture 4">
            <a:extLst>
              <a:ext uri="{FF2B5EF4-FFF2-40B4-BE49-F238E27FC236}">
                <a16:creationId xmlns:a16="http://schemas.microsoft.com/office/drawing/2014/main" id="{74EDB5A1-F928-3D29-8B57-4BC38B9BA3EC}"/>
              </a:ext>
            </a:extLst>
          </p:cNvPr>
          <p:cNvPicPr>
            <a:picLocks noChangeAspect="1"/>
          </p:cNvPicPr>
          <p:nvPr/>
        </p:nvPicPr>
        <p:blipFill>
          <a:blip r:embed="rId2"/>
          <a:stretch>
            <a:fillRect/>
          </a:stretch>
        </p:blipFill>
        <p:spPr>
          <a:xfrm>
            <a:off x="-261257" y="-1"/>
            <a:ext cx="12453257" cy="7004958"/>
          </a:xfrm>
          <a:prstGeom prst="rect">
            <a:avLst/>
          </a:prstGeom>
        </p:spPr>
      </p:pic>
    </p:spTree>
    <p:extLst>
      <p:ext uri="{BB962C8B-B14F-4D97-AF65-F5344CB8AC3E}">
        <p14:creationId xmlns:p14="http://schemas.microsoft.com/office/powerpoint/2010/main" val="30017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5522" y="513534"/>
            <a:ext cx="8496300" cy="649288"/>
          </a:xfrm>
        </p:spPr>
        <p:txBody>
          <a:bodyPr>
            <a:normAutofit fontScale="90000"/>
          </a:bodyPr>
          <a:lstStyle/>
          <a:p>
            <a:r>
              <a:rPr lang="en-GB" dirty="0"/>
              <a:t>News stories: Which is more effective – positive or negative news? </a:t>
            </a:r>
          </a:p>
        </p:txBody>
      </p:sp>
      <p:sp>
        <p:nvSpPr>
          <p:cNvPr id="3" name="Content Placeholder 2"/>
          <p:cNvSpPr>
            <a:spLocks noGrp="1"/>
          </p:cNvSpPr>
          <p:nvPr>
            <p:ph idx="1"/>
          </p:nvPr>
        </p:nvSpPr>
        <p:spPr>
          <a:xfrm>
            <a:off x="1504743" y="1863294"/>
            <a:ext cx="9553118" cy="5122297"/>
          </a:xfrm>
        </p:spPr>
        <p:txBody>
          <a:bodyPr/>
          <a:lstStyle/>
          <a:p>
            <a:r>
              <a:rPr lang="en-GB" sz="2400" dirty="0"/>
              <a:t>News story on how plastic is killing animals in our oceans</a:t>
            </a:r>
          </a:p>
          <a:p>
            <a:pPr lvl="1"/>
            <a:endParaRPr lang="en-GB" sz="2400" dirty="0"/>
          </a:p>
          <a:p>
            <a:pPr marL="522288" lvl="1" indent="0">
              <a:buNone/>
            </a:pPr>
            <a:endParaRPr lang="en-GB" dirty="0"/>
          </a:p>
          <a:p>
            <a:pPr marL="522288" lvl="1" indent="0">
              <a:buNone/>
            </a:pPr>
            <a:endParaRPr lang="en-GB" dirty="0"/>
          </a:p>
          <a:p>
            <a:pPr lvl="1"/>
            <a:endParaRPr lang="en-GB" dirty="0"/>
          </a:p>
          <a:p>
            <a:endParaRPr lang="en-GB" sz="1000" dirty="0"/>
          </a:p>
          <a:p>
            <a:r>
              <a:rPr lang="en-GB" sz="2400" dirty="0"/>
              <a:t>News story on a project to clean up plastic in oceans</a:t>
            </a:r>
          </a:p>
          <a:p>
            <a:pPr lvl="1"/>
            <a:endParaRPr lang="en-GB" dirty="0"/>
          </a:p>
          <a:p>
            <a:pPr lvl="1"/>
            <a:endParaRPr lang="en-GB" dirty="0"/>
          </a:p>
        </p:txBody>
      </p:sp>
      <p:sp>
        <p:nvSpPr>
          <p:cNvPr id="5" name="AutoShape 2" descr="The Biggest Ever Ocean Plastic Clean-Up Just Removed 103 Tons of Was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p:cNvPicPr>
            <a:picLocks noChangeAspect="1"/>
          </p:cNvPicPr>
          <p:nvPr/>
        </p:nvPicPr>
        <p:blipFill rotWithShape="1">
          <a:blip r:embed="rId2"/>
          <a:srcRect l="8434" r="2580"/>
          <a:stretch/>
        </p:blipFill>
        <p:spPr>
          <a:xfrm>
            <a:off x="1904663" y="4868442"/>
            <a:ext cx="2996170" cy="1848304"/>
          </a:xfrm>
          <a:prstGeom prst="rect">
            <a:avLst/>
          </a:prstGeom>
        </p:spPr>
      </p:pic>
      <p:pic>
        <p:nvPicPr>
          <p:cNvPr id="7" name="Picture 6"/>
          <p:cNvPicPr>
            <a:picLocks noChangeAspect="1"/>
          </p:cNvPicPr>
          <p:nvPr/>
        </p:nvPicPr>
        <p:blipFill rotWithShape="1">
          <a:blip r:embed="rId3"/>
          <a:srcRect r="8964"/>
          <a:stretch/>
        </p:blipFill>
        <p:spPr>
          <a:xfrm>
            <a:off x="5603740" y="4868442"/>
            <a:ext cx="3020978" cy="1863608"/>
          </a:xfrm>
          <a:prstGeom prst="rect">
            <a:avLst/>
          </a:prstGeom>
        </p:spPr>
      </p:pic>
      <p:sp>
        <p:nvSpPr>
          <p:cNvPr id="8" name="AutoShape 4" descr="These images show the true impact of plastics on our oceans |  loveexploring.co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9" name="Picture 8"/>
          <p:cNvPicPr>
            <a:picLocks noChangeAspect="1"/>
          </p:cNvPicPr>
          <p:nvPr/>
        </p:nvPicPr>
        <p:blipFill>
          <a:blip r:embed="rId4"/>
          <a:stretch>
            <a:fillRect/>
          </a:stretch>
        </p:blipFill>
        <p:spPr>
          <a:xfrm>
            <a:off x="1904663" y="2429328"/>
            <a:ext cx="2996170" cy="1993815"/>
          </a:xfrm>
          <a:prstGeom prst="rect">
            <a:avLst/>
          </a:prstGeom>
        </p:spPr>
      </p:pic>
      <p:pic>
        <p:nvPicPr>
          <p:cNvPr id="10" name="Picture 9"/>
          <p:cNvPicPr>
            <a:picLocks noChangeAspect="1"/>
          </p:cNvPicPr>
          <p:nvPr/>
        </p:nvPicPr>
        <p:blipFill>
          <a:blip r:embed="rId5"/>
          <a:stretch>
            <a:fillRect/>
          </a:stretch>
        </p:blipFill>
        <p:spPr>
          <a:xfrm>
            <a:off x="5550575" y="2420104"/>
            <a:ext cx="3020978" cy="2003040"/>
          </a:xfrm>
          <a:prstGeom prst="rect">
            <a:avLst/>
          </a:prstGeom>
        </p:spPr>
      </p:pic>
    </p:spTree>
    <p:extLst>
      <p:ext uri="{BB962C8B-B14F-4D97-AF65-F5344CB8AC3E}">
        <p14:creationId xmlns:p14="http://schemas.microsoft.com/office/powerpoint/2010/main" val="343139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296" y="522907"/>
            <a:ext cx="8496300" cy="649288"/>
          </a:xfrm>
        </p:spPr>
        <p:txBody>
          <a:bodyPr>
            <a:normAutofit fontScale="90000"/>
          </a:bodyPr>
          <a:lstStyle/>
          <a:p>
            <a:r>
              <a:rPr lang="en-GB" dirty="0"/>
              <a:t>Theory of Planned Behaviour (Ajzen, 1991)</a:t>
            </a:r>
          </a:p>
        </p:txBody>
      </p:sp>
      <p:sp>
        <p:nvSpPr>
          <p:cNvPr id="3" name="Content Placeholder 2"/>
          <p:cNvSpPr>
            <a:spLocks noGrp="1"/>
          </p:cNvSpPr>
          <p:nvPr>
            <p:ph idx="1"/>
          </p:nvPr>
        </p:nvSpPr>
        <p:spPr>
          <a:xfrm>
            <a:off x="1847850" y="1835150"/>
            <a:ext cx="8208590" cy="4546178"/>
          </a:xfrm>
        </p:spPr>
        <p:txBody>
          <a:bodyPr/>
          <a:lstStyle/>
          <a:p>
            <a:endParaRPr lang="en-GB" dirty="0"/>
          </a:p>
        </p:txBody>
      </p:sp>
      <p:pic>
        <p:nvPicPr>
          <p:cNvPr id="5" name="Picture 4"/>
          <p:cNvPicPr>
            <a:picLocks noChangeAspect="1"/>
          </p:cNvPicPr>
          <p:nvPr/>
        </p:nvPicPr>
        <p:blipFill>
          <a:blip r:embed="rId2"/>
          <a:stretch>
            <a:fillRect/>
          </a:stretch>
        </p:blipFill>
        <p:spPr>
          <a:xfrm>
            <a:off x="1530320" y="1412777"/>
            <a:ext cx="9015829" cy="5353149"/>
          </a:xfrm>
          <a:prstGeom prst="rect">
            <a:avLst/>
          </a:prstGeom>
        </p:spPr>
      </p:pic>
    </p:spTree>
    <p:extLst>
      <p:ext uri="{BB962C8B-B14F-4D97-AF65-F5344CB8AC3E}">
        <p14:creationId xmlns:p14="http://schemas.microsoft.com/office/powerpoint/2010/main" val="198674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58206" y="464572"/>
            <a:ext cx="8496300" cy="649288"/>
          </a:xfrm>
        </p:spPr>
        <p:txBody>
          <a:bodyPr>
            <a:normAutofit fontScale="90000"/>
          </a:bodyPr>
          <a:lstStyle/>
          <a:p>
            <a:r>
              <a:rPr lang="en-GB" altLang="en-US" sz="3600" dirty="0"/>
              <a:t>Stories in education: Positive role models vs cautionary tales</a:t>
            </a:r>
          </a:p>
        </p:txBody>
      </p:sp>
      <p:sp>
        <p:nvSpPr>
          <p:cNvPr id="16387" name="Content Placeholder 2"/>
          <p:cNvSpPr>
            <a:spLocks noGrp="1"/>
          </p:cNvSpPr>
          <p:nvPr>
            <p:ph idx="1"/>
          </p:nvPr>
        </p:nvSpPr>
        <p:spPr>
          <a:xfrm>
            <a:off x="1849592" y="1772816"/>
            <a:ext cx="8496300" cy="4897438"/>
          </a:xfrm>
        </p:spPr>
        <p:txBody>
          <a:bodyPr>
            <a:noAutofit/>
          </a:bodyPr>
          <a:lstStyle/>
          <a:p>
            <a:r>
              <a:rPr lang="en-GB" altLang="en-US" sz="2400" dirty="0"/>
              <a:t>Business ethics students exposed to positive role models of sustainable businesses or ethics scandals. </a:t>
            </a:r>
          </a:p>
          <a:p>
            <a:r>
              <a:rPr lang="en-GB" altLang="en-US" sz="2400" dirty="0"/>
              <a:t>Positive role models more likely to lead to ethical intentions</a:t>
            </a:r>
          </a:p>
          <a:p>
            <a:r>
              <a:rPr lang="en-GB" altLang="en-US" sz="2400" dirty="0"/>
              <a:t>Cognitive science research supports the important role of role models as they tap into the way in which our brain processes information and learns: </a:t>
            </a:r>
          </a:p>
          <a:p>
            <a:r>
              <a:rPr lang="en-GB" altLang="en-US" i="1" dirty="0"/>
              <a:t>“The exemplar theory suggests, however, that what moral learning consists in may not be (primarily) the learning of rules but the acquisition of pertinent exemplars or examples…. A morally suitable role model may be didactically more effective than a set of behavioural maxims” (Goldman 1993: 341) .</a:t>
            </a:r>
          </a:p>
        </p:txBody>
      </p:sp>
    </p:spTree>
    <p:extLst>
      <p:ext uri="{BB962C8B-B14F-4D97-AF65-F5344CB8AC3E}">
        <p14:creationId xmlns:p14="http://schemas.microsoft.com/office/powerpoint/2010/main" val="246572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548680"/>
            <a:ext cx="8496300" cy="649288"/>
          </a:xfrm>
        </p:spPr>
        <p:txBody>
          <a:bodyPr>
            <a:normAutofit fontScale="90000"/>
          </a:bodyPr>
          <a:lstStyle/>
          <a:p>
            <a:r>
              <a:rPr lang="en-GB" dirty="0"/>
              <a:t>Climate fiction: Research into responses to short stories with a green theme</a:t>
            </a:r>
          </a:p>
        </p:txBody>
      </p:sp>
      <p:sp>
        <p:nvSpPr>
          <p:cNvPr id="3" name="Content Placeholder 2"/>
          <p:cNvSpPr>
            <a:spLocks noGrp="1"/>
          </p:cNvSpPr>
          <p:nvPr>
            <p:ph idx="1"/>
          </p:nvPr>
        </p:nvSpPr>
        <p:spPr>
          <a:xfrm>
            <a:off x="1451579" y="2015732"/>
            <a:ext cx="9818933" cy="4842268"/>
          </a:xfrm>
        </p:spPr>
        <p:txBody>
          <a:bodyPr>
            <a:normAutofit fontScale="92500" lnSpcReduction="10000"/>
          </a:bodyPr>
          <a:lstStyle/>
          <a:p>
            <a:r>
              <a:rPr lang="en-GB" sz="2400" dirty="0"/>
              <a:t>Responses to short stories with a solution focus:</a:t>
            </a:r>
          </a:p>
          <a:p>
            <a:pPr lvl="1"/>
            <a:r>
              <a:rPr lang="en-GB" sz="2000" i="1" dirty="0"/>
              <a:t>The positive stories were inspiring and made me realise everyone can make a difference.</a:t>
            </a:r>
            <a:endParaRPr lang="en-GB" sz="2000" dirty="0"/>
          </a:p>
          <a:p>
            <a:pPr lvl="1"/>
            <a:r>
              <a:rPr lang="en-GB" sz="2000" i="1" dirty="0"/>
              <a:t>I think the ones with solutions have more impact than the over the top scare mongering.</a:t>
            </a:r>
            <a:endParaRPr lang="en-GB" sz="2000" dirty="0"/>
          </a:p>
          <a:p>
            <a:pPr lvl="1"/>
            <a:r>
              <a:rPr lang="en-GB" sz="2000" i="1" dirty="0"/>
              <a:t>The second story felt inspirational. It gave me a simple option that I could take to do something positive for the environment. </a:t>
            </a:r>
          </a:p>
          <a:p>
            <a:pPr lvl="1"/>
            <a:r>
              <a:rPr lang="en-GB" sz="2000" i="1" dirty="0"/>
              <a:t>I felt inspired by the way the characters behaved. Made me think about what I could do.</a:t>
            </a:r>
          </a:p>
          <a:p>
            <a:r>
              <a:rPr lang="en-GB" sz="2400" dirty="0"/>
              <a:t>Responses to short stories with a catastrophic focus:</a:t>
            </a:r>
          </a:p>
          <a:p>
            <a:pPr lvl="1"/>
            <a:r>
              <a:rPr lang="en-GB" sz="2000" i="1" dirty="0"/>
              <a:t>This was very frightening and negative. It made me angry and I switched off.</a:t>
            </a:r>
          </a:p>
          <a:p>
            <a:pPr lvl="1"/>
            <a:r>
              <a:rPr lang="en-GB" sz="2000" i="1" dirty="0"/>
              <a:t>I turned off a bit, because I felt a flood in housing was common and realistic in the news every year now, and I'd rather not think about it.</a:t>
            </a:r>
            <a:endParaRPr lang="en-GB" sz="2000" dirty="0"/>
          </a:p>
          <a:p>
            <a:pPr lvl="1"/>
            <a:r>
              <a:rPr lang="en-GB" sz="2000" i="1" dirty="0"/>
              <a:t>We- the little person - are powerless.</a:t>
            </a:r>
            <a:endParaRPr lang="en-GB" sz="2000" dirty="0"/>
          </a:p>
          <a:p>
            <a:pPr lvl="1"/>
            <a:r>
              <a:rPr lang="en-GB" sz="2000" i="1" dirty="0"/>
              <a:t>Scaring people only leads to switching off.</a:t>
            </a:r>
            <a:endParaRPr lang="en-GB" sz="2000" dirty="0"/>
          </a:p>
          <a:p>
            <a:pPr lvl="1"/>
            <a:endParaRPr lang="en-GB" sz="2000" dirty="0"/>
          </a:p>
          <a:p>
            <a:pPr lvl="1"/>
            <a:endParaRPr lang="en-GB" sz="2000" dirty="0"/>
          </a:p>
          <a:p>
            <a:endParaRPr lang="en-GB" dirty="0"/>
          </a:p>
        </p:txBody>
      </p:sp>
    </p:spTree>
    <p:extLst>
      <p:ext uri="{BB962C8B-B14F-4D97-AF65-F5344CB8AC3E}">
        <p14:creationId xmlns:p14="http://schemas.microsoft.com/office/powerpoint/2010/main" val="33809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DD13-40EE-9537-2CF8-D163DADD1238}"/>
              </a:ext>
            </a:extLst>
          </p:cNvPr>
          <p:cNvSpPr>
            <a:spLocks noGrp="1"/>
          </p:cNvSpPr>
          <p:nvPr>
            <p:ph type="title"/>
          </p:nvPr>
        </p:nvSpPr>
        <p:spPr/>
        <p:txBody>
          <a:bodyPr/>
          <a:lstStyle/>
          <a:p>
            <a:r>
              <a:rPr lang="en-GB" dirty="0"/>
              <a:t>4 Common mistakes</a:t>
            </a:r>
          </a:p>
        </p:txBody>
      </p:sp>
      <p:sp>
        <p:nvSpPr>
          <p:cNvPr id="3" name="Content Placeholder 2">
            <a:extLst>
              <a:ext uri="{FF2B5EF4-FFF2-40B4-BE49-F238E27FC236}">
                <a16:creationId xmlns:a16="http://schemas.microsoft.com/office/drawing/2014/main" id="{51F9A4B2-8232-17BA-F87B-FA2F239C760E}"/>
              </a:ext>
            </a:extLst>
          </p:cNvPr>
          <p:cNvSpPr>
            <a:spLocks noGrp="1"/>
          </p:cNvSpPr>
          <p:nvPr>
            <p:ph idx="1"/>
          </p:nvPr>
        </p:nvSpPr>
        <p:spPr/>
        <p:txBody>
          <a:bodyPr>
            <a:normAutofit fontScale="92500" lnSpcReduction="20000"/>
          </a:bodyPr>
          <a:lstStyle/>
          <a:p>
            <a:pPr marL="457200" indent="-457200">
              <a:buFont typeface="+mj-lt"/>
              <a:buAutoNum type="arabicPeriod"/>
            </a:pPr>
            <a:r>
              <a:rPr lang="en-GB" sz="2800" dirty="0"/>
              <a:t>Focusing on raising awareness – doesn’t always lead to behaviour change, or the kind of change you hope for</a:t>
            </a:r>
          </a:p>
          <a:p>
            <a:pPr marL="457200" indent="-457200">
              <a:buFont typeface="+mj-lt"/>
              <a:buAutoNum type="arabicPeriod"/>
            </a:pPr>
            <a:r>
              <a:rPr lang="en-GB" sz="2800" dirty="0"/>
              <a:t>Focusing on problems not solutions</a:t>
            </a:r>
          </a:p>
          <a:p>
            <a:pPr marL="457200" indent="-457200">
              <a:buFont typeface="+mj-lt"/>
              <a:buAutoNum type="arabicPeriod"/>
            </a:pPr>
            <a:r>
              <a:rPr lang="en-GB" sz="2800" dirty="0"/>
              <a:t>Preaching to the converted</a:t>
            </a:r>
          </a:p>
          <a:p>
            <a:pPr marL="457200" indent="-457200">
              <a:buFont typeface="+mj-lt"/>
              <a:buAutoNum type="arabicPeriod"/>
            </a:pPr>
            <a:r>
              <a:rPr lang="en-GB" sz="2800" dirty="0"/>
              <a:t>Not knowing your facts – many so-called climate solutions are either greenwashing or solve on problem by creating another e.g. ‘sustainable’ palm oil. </a:t>
            </a:r>
          </a:p>
        </p:txBody>
      </p:sp>
    </p:spTree>
    <p:extLst>
      <p:ext uri="{BB962C8B-B14F-4D97-AF65-F5344CB8AC3E}">
        <p14:creationId xmlns:p14="http://schemas.microsoft.com/office/powerpoint/2010/main" val="270139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2" descr="client mailshot 2.pdf - Adobe Acrobat Pro DC"/>
          <p:cNvPicPr>
            <a:picLocks noChangeAspect="1"/>
          </p:cNvPicPr>
          <p:nvPr/>
        </p:nvPicPr>
        <p:blipFill>
          <a:blip r:embed="rId3">
            <a:extLst>
              <a:ext uri="{28A0092B-C50C-407E-A947-70E740481C1C}">
                <a14:useLocalDpi xmlns:a14="http://schemas.microsoft.com/office/drawing/2010/main" val="0"/>
              </a:ext>
            </a:extLst>
          </a:blip>
          <a:srcRect l="28088" t="11411" r="29526" b="10127"/>
          <a:stretch>
            <a:fillRect/>
          </a:stretch>
        </p:blipFill>
        <p:spPr bwMode="auto">
          <a:xfrm>
            <a:off x="6100763" y="115888"/>
            <a:ext cx="454025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1"/>
          <p:cNvSpPr txBox="1">
            <a:spLocks noChangeArrowheads="1"/>
          </p:cNvSpPr>
          <p:nvPr/>
        </p:nvSpPr>
        <p:spPr bwMode="auto">
          <a:xfrm>
            <a:off x="648585" y="148729"/>
            <a:ext cx="523121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ct val="70000"/>
              </a:spcAft>
              <a:buChar char="•"/>
              <a:defRPr sz="2400">
                <a:solidFill>
                  <a:schemeClr val="tx1"/>
                </a:solidFill>
                <a:latin typeface="Georgia" panose="02040502050405020303" pitchFamily="18" charset="0"/>
              </a:defRPr>
            </a:lvl1pPr>
            <a:lvl2pPr marL="742950" indent="-285750">
              <a:lnSpc>
                <a:spcPct val="90000"/>
              </a:lnSpc>
              <a:spcAft>
                <a:spcPct val="50000"/>
              </a:spcAft>
              <a:buChar char="–"/>
              <a:defRPr sz="2400">
                <a:solidFill>
                  <a:schemeClr val="tx1"/>
                </a:solidFill>
                <a:latin typeface="Georgia" panose="02040502050405020303" pitchFamily="18" charset="0"/>
              </a:defRPr>
            </a:lvl2pPr>
            <a:lvl3pPr marL="1143000" indent="-228600">
              <a:spcBef>
                <a:spcPct val="20000"/>
              </a:spcBef>
              <a:spcAft>
                <a:spcPct val="50000"/>
              </a:spcAft>
              <a:buChar char="•"/>
              <a:defRPr sz="2400">
                <a:solidFill>
                  <a:schemeClr val="tx1"/>
                </a:solidFill>
                <a:latin typeface="Georgia" panose="02040502050405020303" pitchFamily="18" charset="0"/>
              </a:defRPr>
            </a:lvl3pPr>
            <a:lvl4pPr marL="1600200" indent="-228600">
              <a:spcBef>
                <a:spcPct val="20000"/>
              </a:spcBef>
              <a:spcAft>
                <a:spcPct val="50000"/>
              </a:spcAft>
              <a:buChar char="–"/>
              <a:defRPr sz="2400">
                <a:solidFill>
                  <a:schemeClr val="tx1"/>
                </a:solidFill>
                <a:latin typeface="Georgia" panose="02040502050405020303" pitchFamily="18" charset="0"/>
              </a:defRPr>
            </a:lvl4pPr>
            <a:lvl5pPr marL="2057400" indent="-228600">
              <a:spcBef>
                <a:spcPct val="20000"/>
              </a:spcBef>
              <a:spcAft>
                <a:spcPct val="50000"/>
              </a:spcAft>
              <a:buChar char="»"/>
              <a:defRPr sz="2400">
                <a:solidFill>
                  <a:schemeClr val="tx1"/>
                </a:solidFill>
                <a:latin typeface="Georgia" panose="02040502050405020303" pitchFamily="18" charset="0"/>
              </a:defRPr>
            </a:lvl5pPr>
            <a:lvl6pPr marL="2514600" indent="-228600" eaLnBrk="0" fontAlgn="base" hangingPunct="0">
              <a:spcBef>
                <a:spcPct val="20000"/>
              </a:spcBef>
              <a:spcAft>
                <a:spcPct val="50000"/>
              </a:spcAft>
              <a:buChar char="»"/>
              <a:defRPr sz="2400">
                <a:solidFill>
                  <a:schemeClr val="tx1"/>
                </a:solidFill>
                <a:latin typeface="Georgia" panose="02040502050405020303" pitchFamily="18" charset="0"/>
              </a:defRPr>
            </a:lvl6pPr>
            <a:lvl7pPr marL="2971800" indent="-228600" eaLnBrk="0" fontAlgn="base" hangingPunct="0">
              <a:spcBef>
                <a:spcPct val="20000"/>
              </a:spcBef>
              <a:spcAft>
                <a:spcPct val="50000"/>
              </a:spcAft>
              <a:buChar char="»"/>
              <a:defRPr sz="2400">
                <a:solidFill>
                  <a:schemeClr val="tx1"/>
                </a:solidFill>
                <a:latin typeface="Georgia" panose="02040502050405020303" pitchFamily="18" charset="0"/>
              </a:defRPr>
            </a:lvl7pPr>
            <a:lvl8pPr marL="3429000" indent="-228600" eaLnBrk="0" fontAlgn="base" hangingPunct="0">
              <a:spcBef>
                <a:spcPct val="20000"/>
              </a:spcBef>
              <a:spcAft>
                <a:spcPct val="50000"/>
              </a:spcAft>
              <a:buChar char="»"/>
              <a:defRPr sz="2400">
                <a:solidFill>
                  <a:schemeClr val="tx1"/>
                </a:solidFill>
                <a:latin typeface="Georgia" panose="02040502050405020303" pitchFamily="18" charset="0"/>
              </a:defRPr>
            </a:lvl8pPr>
            <a:lvl9pPr marL="3886200" indent="-228600" eaLnBrk="0" fontAlgn="base" hangingPunct="0">
              <a:spcBef>
                <a:spcPct val="20000"/>
              </a:spcBef>
              <a:spcAft>
                <a:spcPct val="50000"/>
              </a:spcAft>
              <a:buChar char="»"/>
              <a:defRPr sz="2400">
                <a:solidFill>
                  <a:schemeClr val="tx1"/>
                </a:solidFill>
                <a:latin typeface="Georgia" panose="02040502050405020303" pitchFamily="18"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GB" altLang="en-US" sz="3200" b="0" i="0" u="none" strike="noStrike" kern="1200" cap="none" spc="0" normalizeH="0" baseline="0" noProof="0" dirty="0">
                <a:ln>
                  <a:noFill/>
                </a:ln>
                <a:solidFill>
                  <a:srgbClr val="454545">
                    <a:lumMod val="90000"/>
                    <a:lumOff val="10000"/>
                  </a:srgbClr>
                </a:solidFill>
                <a:effectLst/>
                <a:uLnTx/>
                <a:uFillTx/>
                <a:latin typeface="Gill Sans MT" panose="020B0502020104020203"/>
                <a:ea typeface="+mn-ea"/>
                <a:cs typeface="+mn-cs"/>
                <a:hlinkClick r:id="rId4"/>
              </a:rPr>
              <a:t>www.ecohairandbeauty.com</a:t>
            </a:r>
            <a:endParaRPr kumimoji="0" lang="en-GB" altLang="en-US" sz="3200" b="0" i="0" u="none" strike="noStrike" kern="1200" cap="none" spc="0" normalizeH="0" baseline="0" noProof="0" dirty="0">
              <a:ln>
                <a:noFill/>
              </a:ln>
              <a:solidFill>
                <a:srgbClr val="454545">
                  <a:lumMod val="90000"/>
                  <a:lumOff val="10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en-GB"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GB"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rPr>
              <a:t>I use mini character portraits to capture key points.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GB"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GB" altLang="en-US" sz="3200" b="0" i="0" u="none" strike="noStrike" kern="1200" cap="none" spc="0" normalizeH="0" baseline="0" noProof="0" dirty="0">
                <a:ln>
                  <a:noFill/>
                </a:ln>
                <a:solidFill>
                  <a:prstClr val="black"/>
                </a:solidFill>
                <a:effectLst/>
                <a:uLnTx/>
                <a:uFillTx/>
                <a:latin typeface="Gill Sans MT" panose="020B0502020104020203"/>
                <a:ea typeface="+mn-ea"/>
                <a:cs typeface="+mn-cs"/>
              </a:rPr>
              <a:t>Promotes benefits of water/energy saving products such as dry shampoo in terms of benefits to user. </a:t>
            </a:r>
          </a:p>
        </p:txBody>
      </p:sp>
    </p:spTree>
    <p:extLst>
      <p:ext uri="{BB962C8B-B14F-4D97-AF65-F5344CB8AC3E}">
        <p14:creationId xmlns:p14="http://schemas.microsoft.com/office/powerpoint/2010/main" val="978617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868ADA-BDD0-7850-4379-19B9F42E98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11066-2008-4147-8B51-B6D3144442FF}" type="slidenum">
              <a:rPr kumimoji="0" lang="en-GB" alt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76F57987-C671-2F09-0C78-FEEBBFBEDC02}"/>
              </a:ext>
            </a:extLst>
          </p:cNvPr>
          <p:cNvPicPr>
            <a:picLocks noChangeAspect="1"/>
          </p:cNvPicPr>
          <p:nvPr/>
        </p:nvPicPr>
        <p:blipFill>
          <a:blip r:embed="rId2"/>
          <a:stretch>
            <a:fillRect/>
          </a:stretch>
        </p:blipFill>
        <p:spPr>
          <a:xfrm>
            <a:off x="405713" y="0"/>
            <a:ext cx="11380573" cy="6858000"/>
          </a:xfrm>
          <a:prstGeom prst="rect">
            <a:avLst/>
          </a:prstGeom>
        </p:spPr>
      </p:pic>
    </p:spTree>
    <p:extLst>
      <p:ext uri="{BB962C8B-B14F-4D97-AF65-F5344CB8AC3E}">
        <p14:creationId xmlns:p14="http://schemas.microsoft.com/office/powerpoint/2010/main" val="2603735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13eccf1-f3a9-4105-9fad-41b78085c92d"/>
</p:tagLst>
</file>

<file path=ppt/theme/theme1.xml><?xml version="1.0" encoding="utf-8"?>
<a:theme xmlns:a="http://schemas.openxmlformats.org/drawingml/2006/main" name="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1694</Words>
  <Application>Microsoft Office PowerPoint</Application>
  <PresentationFormat>Widescreen</PresentationFormat>
  <Paragraphs>152</Paragraphs>
  <Slides>25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72</vt:lpstr>
      <vt:lpstr>Arial</vt:lpstr>
      <vt:lpstr>Calibri</vt:lpstr>
      <vt:lpstr>Georgia</vt:lpstr>
      <vt:lpstr>Gill Sans MT</vt:lpstr>
      <vt:lpstr>Inter</vt:lpstr>
      <vt:lpstr>Lucida Sans</vt:lpstr>
      <vt:lpstr>Times New Roman</vt:lpstr>
      <vt:lpstr>Verdana</vt:lpstr>
      <vt:lpstr>uos_ppt__template_v7</vt:lpstr>
      <vt:lpstr>Gallery</vt:lpstr>
      <vt:lpstr> Can you Scare People Green?     </vt:lpstr>
      <vt:lpstr>Outline of session</vt:lpstr>
      <vt:lpstr>News stories: Which is more effective – positive or negative news? </vt:lpstr>
      <vt:lpstr>Theory of Planned Behaviour (Ajzen, 1991)</vt:lpstr>
      <vt:lpstr>Stories in education: Positive role models vs cautionary tales</vt:lpstr>
      <vt:lpstr>Climate fiction: Research into responses to short stories with a green theme</vt:lpstr>
      <vt:lpstr>4 Common mistakes</vt:lpstr>
      <vt:lpstr>PowerPoint Presentation</vt:lpstr>
      <vt:lpstr>PowerPoint Presentation</vt:lpstr>
      <vt:lpstr>Need to move from top left quadrant to bottom right quadrant</vt:lpstr>
      <vt:lpstr>Green Stories Project</vt:lpstr>
      <vt:lpstr>Green Stories Project</vt:lpstr>
      <vt:lpstr>#ClimateCharacters</vt:lpstr>
      <vt:lpstr>Using a rom-com to reach a wider audience: Habitat Man</vt:lpstr>
      <vt:lpstr>Thrutopian approach </vt:lpstr>
      <vt:lpstr>Exercise 1 ‘From what is to what if’ the power of visioning a future we’d love to live in (Rob Hopkins)</vt:lpstr>
      <vt:lpstr>Exercise 2. Now think with your head: 3 minutes</vt:lpstr>
      <vt:lpstr>PowerPoint Presentation</vt:lpstr>
      <vt:lpstr>Campus novel/Philosophy/whodunnit</vt:lpstr>
      <vt:lpstr>Summary – avoid the 3 Common mistakes</vt:lpstr>
      <vt:lpstr>A Jigsaw to Save the World</vt:lpstr>
      <vt:lpstr>A Jigsaw to Save the World</vt:lpstr>
      <vt:lpstr>Feel free to connect </vt:lpstr>
      <vt:lpstr>Booktokker needed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scriptwriters in tackling the culture of consumption</dc:title>
  <dc:creator>Elise Kress</dc:creator>
  <cp:lastModifiedBy>Denise Baden</cp:lastModifiedBy>
  <cp:revision>15</cp:revision>
  <dcterms:created xsi:type="dcterms:W3CDTF">2022-10-06T13:45:48Z</dcterms:created>
  <dcterms:modified xsi:type="dcterms:W3CDTF">2026-02-12T09:16:56Z</dcterms:modified>
</cp:coreProperties>
</file>